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sldIdLst>
    <p:sldId id="256" r:id="rId2"/>
    <p:sldId id="288" r:id="rId3"/>
    <p:sldId id="269" r:id="rId4"/>
    <p:sldId id="276" r:id="rId5"/>
    <p:sldId id="264" r:id="rId6"/>
    <p:sldId id="270" r:id="rId7"/>
    <p:sldId id="268" r:id="rId8"/>
    <p:sldId id="291" r:id="rId9"/>
    <p:sldId id="293" r:id="rId10"/>
    <p:sldId id="267" r:id="rId11"/>
    <p:sldId id="290" r:id="rId12"/>
    <p:sldId id="278" r:id="rId13"/>
    <p:sldId id="289" r:id="rId14"/>
    <p:sldId id="272" r:id="rId15"/>
    <p:sldId id="287" r:id="rId16"/>
    <p:sldId id="273" r:id="rId17"/>
    <p:sldId id="280" r:id="rId18"/>
    <p:sldId id="286" r:id="rId19"/>
    <p:sldId id="282" r:id="rId20"/>
    <p:sldId id="283" r:id="rId21"/>
    <p:sldId id="284" r:id="rId22"/>
    <p:sldId id="292" r:id="rId23"/>
    <p:sldId id="265" r:id="rId24"/>
    <p:sldId id="257" r:id="rId25"/>
    <p:sldId id="258" r:id="rId26"/>
    <p:sldId id="259" r:id="rId27"/>
    <p:sldId id="263" r:id="rId28"/>
    <p:sldId id="260" r:id="rId29"/>
    <p:sldId id="261" r:id="rId30"/>
    <p:sldId id="262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66711" autoAdjust="0"/>
  </p:normalViewPr>
  <p:slideViewPr>
    <p:cSldViewPr snapToGrid="0">
      <p:cViewPr varScale="1">
        <p:scale>
          <a:sx n="45" d="100"/>
          <a:sy n="45" d="100"/>
        </p:scale>
        <p:origin x="150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7D6C0-EF15-4985-A07F-488886959ABC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CC27AA-5E4A-47DE-A132-41A54AD04C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878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.csdn.net/so/search?q=Commit&amp;spm=1001.2101.3001.7020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 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AWS RDS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是基于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EC2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、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EBS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这样的云基础设施构建的，数据库实例部署在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EC2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内，数据盘由一组通过镜像实现的两副本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EBS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提供</a:t>
            </a:r>
            <a:endParaRPr lang="en-US" altLang="zh-CN" b="0" i="0" dirty="0">
              <a:solidFill>
                <a:srgbClr val="2B2B2B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数据库发起的一次写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IO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需要同步复制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5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次，其中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3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次还是串行的，网络延迟对数据库的性能影响非常严重。。</a:t>
            </a:r>
            <a:endParaRPr lang="en-US" altLang="zh-CN" dirty="0"/>
          </a:p>
          <a:p>
            <a:r>
              <a:rPr lang="zh-CN" altLang="en-US" dirty="0"/>
              <a:t>认为网络</a:t>
            </a:r>
            <a:r>
              <a:rPr lang="en-US" altLang="zh-CN" dirty="0"/>
              <a:t>io</a:t>
            </a:r>
            <a:r>
              <a:rPr lang="zh-CN" altLang="en-US" dirty="0"/>
              <a:t>已经是最大瓶颈的情况下提出的</a:t>
            </a:r>
            <a:endParaRPr lang="en-US" altLang="zh-CN" dirty="0"/>
          </a:p>
          <a:p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传统数据库架构的数据缓冲区，向上起着消耗存储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IO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I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加载数据到内存供计算层读写数据的作用、向下起着消耗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IO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O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写出脏数据到存储层以实现数据持久存储的作用。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的设计，消除了脏数据刷出的过程，数据缓冲区的作用，只是加载数据供上层使用，而脏数据不必从数据缓冲区刷出到物理存储上，这对于随机写密集的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OLTP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系统而言，是一个福音，性能的瓶颈点被去掉了一个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一是写放大非常严重，会产生非常多的网络流量，考虑到计算节点是单点，它的网络带宽就成为了瓶颈。二是上图中的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1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、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3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、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4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是串行同步的，多几跳网络会增加延时，还会显著增加延时抖动的概率（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OLTP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场景非常在乎延时抖动）。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Aurora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的解法就是只写</a:t>
            </a:r>
            <a:r>
              <a:rPr lang="en-US" altLang="zh-CN" b="0" i="0" dirty="0" err="1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redolog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，将其它的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page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管理全都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offload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到存储层，形成日志式数据库</a:t>
            </a:r>
            <a:endParaRPr lang="en-US" altLang="zh-CN" b="0" i="0" dirty="0">
              <a:solidFill>
                <a:srgbClr val="555555"/>
              </a:solidFill>
              <a:effectLst/>
              <a:latin typeface="Lato" panose="020F0502020204030203" pitchFamily="34" charset="0"/>
            </a:endParaRPr>
          </a:p>
          <a:p>
            <a:r>
              <a:rPr lang="en-US" altLang="zh-CN" b="0" i="0" dirty="0" err="1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Frm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元数据文件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646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DB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确认可连接的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PG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达到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read quorum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。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DB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收集各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Segment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SCL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，本地计算得到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PGCL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、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VCL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、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VDL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。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DB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向各个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Segment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发送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truncate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，将大于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VDL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log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删掉，避免故障前的请求飘到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Segment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上。后续新生成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LSN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时会将截断这段（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VDL+1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到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VDL+LAL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）跳过去。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修复那些达不到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write quorum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PG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（仍然使用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gossip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协议）。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提升所有达到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write quorum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PG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epoch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，避免旧的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DB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实例连上来。采用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epoch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比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lease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好的地方在于它不需要等待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lease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过期。</a:t>
            </a:r>
          </a:p>
          <a:p>
            <a:pPr algn="just"/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在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PG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都恢复之后，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DB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自己可以慢慢做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undo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，不影响服务。</a:t>
            </a:r>
            <a:endParaRPr lang="en-US" altLang="zh-CN" b="0" i="0" dirty="0">
              <a:solidFill>
                <a:srgbClr val="555555"/>
              </a:solidFill>
              <a:effectLst/>
              <a:latin typeface="Lato" panose="020F0502020204030203" pitchFamily="34" charset="0"/>
            </a:endParaRPr>
          </a:p>
          <a:p>
            <a:pPr algn="just"/>
            <a:endParaRPr lang="en-US" altLang="zh-CN" b="0" i="0" dirty="0">
              <a:solidFill>
                <a:srgbClr val="555555"/>
              </a:solidFill>
              <a:effectLst/>
              <a:latin typeface="Lato" panose="020F0502020204030203" pitchFamily="34" charset="0"/>
            </a:endParaRPr>
          </a:p>
          <a:p>
            <a:pPr algn="just"/>
            <a:r>
              <a:rPr lang="zh-CN" altLang="en-US" b="0" i="0" dirty="0">
                <a:solidFill>
                  <a:srgbClr val="333333"/>
                </a:solidFill>
                <a:effectLst/>
                <a:latin typeface="tahoma" panose="020B0604030504040204" pitchFamily="34" charset="0"/>
              </a:rPr>
              <a:t>不需要重做重放作为崩溃恢复的一部分，因为段能够自己生成数据块。撤销以前活动的事务是必需的，但可以在数据库与用户活动并行打开后发生。</a:t>
            </a:r>
            <a:endParaRPr lang="zh-CN" altLang="en-US" b="0" i="0" dirty="0">
              <a:solidFill>
                <a:srgbClr val="555555"/>
              </a:solidFill>
              <a:effectLst/>
              <a:latin typeface="Lato" panose="020F0502020204030203" pitchFamily="34" charset="0"/>
            </a:endParaRP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3785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quorum</a:t>
            </a:r>
            <a:r>
              <a:rPr lang="zh-CN" altLang="en-US" dirty="0"/>
              <a:t>失败的管理很复杂，传统机制会再成员变更时引起</a:t>
            </a:r>
            <a:r>
              <a:rPr lang="en-US" altLang="zh-CN" dirty="0"/>
              <a:t>IO stall</a:t>
            </a:r>
            <a:r>
              <a:rPr lang="zh-CN" altLang="en-US" dirty="0"/>
              <a:t>，大多数成员变更协议不允许重新接纳以前被隔离的成员，这导致系统再成员关系变更上倾向于保守，会增加延迟，导致出现多个错误，</a:t>
            </a:r>
            <a:r>
              <a:rPr lang="en-US" altLang="zh-CN" dirty="0"/>
              <a:t>quorum</a:t>
            </a:r>
            <a:r>
              <a:rPr lang="zh-CN" altLang="en-US" dirty="0"/>
              <a:t>被打破。</a:t>
            </a:r>
          </a:p>
          <a:p>
            <a:endParaRPr lang="zh-CN" altLang="en-US" dirty="0"/>
          </a:p>
          <a:p>
            <a:r>
              <a:rPr lang="zh-CN" altLang="en-US" dirty="0"/>
              <a:t>失败概率随分段数量增加而上升，</a:t>
            </a:r>
            <a:r>
              <a:rPr lang="en-US" altLang="zh-CN" dirty="0"/>
              <a:t>aurora</a:t>
            </a:r>
            <a:r>
              <a:rPr lang="zh-CN" altLang="en-US" dirty="0"/>
              <a:t>有</a:t>
            </a:r>
            <a:r>
              <a:rPr lang="en-US" altLang="zh-CN" dirty="0"/>
              <a:t>6</a:t>
            </a:r>
            <a:r>
              <a:rPr lang="zh-CN" altLang="en-US" dirty="0"/>
              <a:t>个段，</a:t>
            </a:r>
            <a:r>
              <a:rPr lang="en-US" altLang="zh-CN" dirty="0"/>
              <a:t>node</a:t>
            </a:r>
            <a:r>
              <a:rPr lang="zh-CN" altLang="en-US" dirty="0"/>
              <a:t>或者更高级别的失败会同时影响多个数据库段，需要多次修复。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Aurora</a:t>
            </a:r>
            <a:r>
              <a:rPr lang="zh-CN" altLang="en-US" dirty="0"/>
              <a:t>中，一旦一个节点出现故障，实际上并不会干等这个节点恢复，为了保证稳定的云数据库服务，它会直接用一个新的节点来顶上。整个节点替换过程是不会阻塞读写服务的。</a:t>
            </a:r>
          </a:p>
          <a:p>
            <a:r>
              <a:rPr lang="zh-CN" altLang="en-US" dirty="0"/>
              <a:t>这里举个例子，假设有</a:t>
            </a:r>
            <a:r>
              <a:rPr lang="en-US" altLang="zh-CN" dirty="0"/>
              <a:t>protection group ABCDEF</a:t>
            </a:r>
            <a:r>
              <a:rPr lang="zh-CN" altLang="en-US" dirty="0"/>
              <a:t>，</a:t>
            </a:r>
            <a:r>
              <a:rPr lang="en-US" altLang="zh-CN" dirty="0"/>
              <a:t>F</a:t>
            </a:r>
            <a:r>
              <a:rPr lang="zh-CN" altLang="en-US" dirty="0"/>
              <a:t>节点出现故障要替换为</a:t>
            </a:r>
            <a:r>
              <a:rPr lang="en-US" altLang="zh-CN" dirty="0"/>
              <a:t>G</a:t>
            </a:r>
            <a:r>
              <a:rPr lang="zh-CN" altLang="en-US" dirty="0"/>
              <a:t>节点。这里并不直接进行组替换，即直接从</a:t>
            </a:r>
            <a:r>
              <a:rPr lang="en-US" altLang="zh-CN" dirty="0"/>
              <a:t>ABCDEF</a:t>
            </a:r>
            <a:r>
              <a:rPr lang="zh-CN" altLang="en-US" dirty="0"/>
              <a:t>变为</a:t>
            </a:r>
            <a:r>
              <a:rPr lang="en-US" altLang="zh-CN" dirty="0"/>
              <a:t>ABCDEG</a:t>
            </a:r>
            <a:r>
              <a:rPr lang="zh-CN" altLang="en-US" dirty="0"/>
              <a:t>，而是先把</a:t>
            </a:r>
            <a:r>
              <a:rPr lang="en-US" altLang="zh-CN" dirty="0"/>
              <a:t>G</a:t>
            </a:r>
            <a:r>
              <a:rPr lang="zh-CN" altLang="en-US" dirty="0"/>
              <a:t>添加到组中，注意此时逻辑上有</a:t>
            </a:r>
            <a:r>
              <a:rPr lang="en-US" altLang="zh-CN" dirty="0"/>
              <a:t>ABCDEF</a:t>
            </a:r>
            <a:r>
              <a:rPr lang="zh-CN" altLang="en-US" dirty="0"/>
              <a:t>和</a:t>
            </a:r>
            <a:r>
              <a:rPr lang="en-US" altLang="zh-CN" dirty="0"/>
              <a:t>ABCDEG</a:t>
            </a:r>
            <a:r>
              <a:rPr lang="zh-CN" altLang="en-US" dirty="0"/>
              <a:t>两个组，且这两个组都能提供正常的服务。如果过程中</a:t>
            </a:r>
            <a:r>
              <a:rPr lang="en-US" altLang="zh-CN" dirty="0"/>
              <a:t>F</a:t>
            </a:r>
            <a:r>
              <a:rPr lang="zh-CN" altLang="en-US" dirty="0"/>
              <a:t>恢复正常，则重新将组切换回</a:t>
            </a:r>
            <a:r>
              <a:rPr lang="en-US" altLang="zh-CN" dirty="0"/>
              <a:t>ABCDEF</a:t>
            </a:r>
            <a:r>
              <a:rPr lang="zh-CN" altLang="en-US" dirty="0"/>
              <a:t>，反之则正式变更为</a:t>
            </a:r>
            <a:r>
              <a:rPr lang="en-US" altLang="zh-CN" dirty="0"/>
              <a:t>ABCDEG</a:t>
            </a:r>
            <a:r>
              <a:rPr lang="zh-CN" altLang="en-US" dirty="0"/>
              <a:t>。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4844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降低存储成本，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quorum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协议较灵活，可以实现非对等成员变更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读和写至少有一个副本交集，且都和三个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full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副本中至少一个有交集，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log record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写入四个副本，并且其中至少一个是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full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类型，会生成 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data page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。读操作会在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full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类型副本上执行，利用上一篇文章中提到的避免 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quorum read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的优化，可以做到只从一个包含所需数据的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full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副本上读取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tail segment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故障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：利用 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read quorum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可以重建故障的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segment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，也可以在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master node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重启时重建 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local state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。如果三个 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tail segments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中的一个故障了，很容易从另外三个写入的副本中将其恢复。</a:t>
            </a:r>
          </a:p>
          <a:p>
            <a:pPr algn="l"/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full segment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故障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：如果有一个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full segment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故障，稍微复杂一些，故障的这个副本可能是最后一次写入的副本之一，其他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full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副本上可能缺失最后一部分数据，由于后台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gossip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协议会不断给各个副本补齐数据，因此其他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full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副本不至于落后很多，最坏情况下，可以用 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redo log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将该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full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副本恢复出来。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6849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Avoid consensus protocol</a:t>
            </a:r>
          </a:p>
          <a:p>
            <a:pPr algn="l"/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使用单调增加的一致性点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- SCLs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，</a:t>
            </a:r>
            <a:r>
              <a:rPr lang="en-US" altLang="zh-CN" b="0" i="0" dirty="0" err="1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pgcl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、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PGMRPLs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、</a:t>
            </a:r>
            <a:r>
              <a:rPr lang="en-US" altLang="zh-CN" b="0" i="0" dirty="0" err="1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vcl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和</a:t>
            </a:r>
            <a:r>
              <a:rPr lang="en-US" altLang="zh-CN" b="0" i="0" dirty="0" err="1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vdl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 -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确保一致性点的表示是紧凑和可比较的。</a:t>
            </a:r>
            <a:endParaRPr lang="en-US" altLang="zh-CN" b="0" i="0" dirty="0">
              <a:solidFill>
                <a:srgbClr val="2E3033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Fewer I/</a:t>
            </a:r>
            <a:r>
              <a:rPr lang="en-US" altLang="zh-CN" b="0" i="0" dirty="0" err="1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O,more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 asynchronous</a:t>
            </a:r>
          </a:p>
          <a:p>
            <a:pPr algn="l"/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多个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replica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共享同一个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storage volume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，多副本并发读取，大幅提高了数据库的读性能。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11932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基于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MySQL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同样使用了基于封锁的并发访问控制技术。但是，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改造了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MySQL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的锁管理器，图中显示，在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MySQL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的锁表管理器上，对于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Scan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、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Delete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、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Insert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三种操作，把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lock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互斥了三种类型的并发，而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分别按操作类型加锁“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lock manager”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，提高了并发度，这样的锁，看起来是一个系统锁，把一个粗粒度的系统锁拆分为三个细粒度的系统锁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0078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新增了“回溯（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backtrack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）”特性。在兼容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MySQL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的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Amazon Aurora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中，用户可以让数据库集群回溯或回退到一个特定的时间点，而不必从备份还原数据。回溯过程允许把时间点指定到秒，而回退过程通常需要几分钟。这项新特性为开发人员撤销错误操作（如数据或表删除不当）提供了便利。</a:t>
            </a:r>
            <a:endParaRPr lang="en-US" altLang="zh-CN" b="0" i="0" dirty="0">
              <a:solidFill>
                <a:srgbClr val="333333"/>
              </a:solidFill>
              <a:effectLst/>
              <a:latin typeface="Helvetica" panose="020B0604020202020204" pitchFamily="34" charset="0"/>
            </a:endParaRPr>
          </a:p>
          <a:p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Amazon Aurora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新提供的回溯特性让用户可以把数据库（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DB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）集群“回退”到指定的那一秒。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2B2B2B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在很多场景下，我们一次是无法精确定位到我们需要的时间点的，这时候，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会根据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redo log </a:t>
            </a:r>
            <a:r>
              <a:rPr lang="en-US" altLang="zh-CN" b="0" i="0" dirty="0" err="1">
                <a:solidFill>
                  <a:srgbClr val="2B2B2B"/>
                </a:solidFill>
                <a:effectLst/>
                <a:latin typeface="-apple-system"/>
              </a:rPr>
              <a:t>recod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的可见性来快速实现时间点的前进和后退。如图所示，当我们从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t2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时间点恢复到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t1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时间点时，我们只需要将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t1-t2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之间的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redo log record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不可见即可。当我们希望从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t4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回滚到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t3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时，我们只需要将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t3-t4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和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t1-t2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之间的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redo log record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设置不可见即可，当然这必须满足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MTR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的原子性要求。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6372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CN" altLang="en-US" b="0" i="0" dirty="0">
                <a:solidFill>
                  <a:srgbClr val="2B2B2B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MySQL 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基于</a:t>
            </a:r>
            <a:r>
              <a:rPr lang="en-US" altLang="zh-CN" b="0" i="0" dirty="0" err="1">
                <a:solidFill>
                  <a:srgbClr val="2B2B2B"/>
                </a:solidFill>
                <a:effectLst/>
                <a:latin typeface="-apple-system"/>
              </a:rPr>
              <a:t>binlog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的逆向执行不同，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是基于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redo log record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来实现的。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底层每个存储节点都会定期对存储节点上所有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segment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进行快照，与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LVM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类似，只备份元数据，如果某个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segment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中的某个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block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数据被重新写，则需要首先将数据拷贝到指定的区域（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purchased rewind storage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）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然后更新该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block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。</a:t>
            </a:r>
            <a:endParaRPr lang="zh-CN" altLang="en-US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algn="just"/>
            <a:r>
              <a:rPr lang="zh-CN" altLang="en-US" b="0" i="0" dirty="0">
                <a:solidFill>
                  <a:srgbClr val="2B2B2B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当我们要进行数据恢复时，首先我们找到要恢复的时间点以前最近的所有存储节点上</a:t>
            </a:r>
            <a:r>
              <a:rPr lang="en-US" altLang="zh-CN" b="0" i="0" dirty="0" err="1">
                <a:solidFill>
                  <a:srgbClr val="2B2B2B"/>
                </a:solidFill>
                <a:effectLst/>
                <a:latin typeface="-apple-system"/>
              </a:rPr>
              <a:t>segement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快照，然后根据该快照对应的</a:t>
            </a:r>
            <a:r>
              <a:rPr lang="en-US" altLang="zh-CN" b="0" i="0" dirty="0" err="1">
                <a:solidFill>
                  <a:srgbClr val="2B2B2B"/>
                </a:solidFill>
                <a:effectLst/>
                <a:latin typeface="-apple-system"/>
              </a:rPr>
              <a:t>lsn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之后的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redo log record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就可以完成数据的修复。（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rewind window 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内的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redo log record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是不会被清理的）</a:t>
            </a:r>
            <a:endParaRPr lang="zh-CN" altLang="en-US" b="0" i="0" dirty="0">
              <a:solidFill>
                <a:srgbClr val="4D4D4D"/>
              </a:solidFill>
              <a:effectLst/>
              <a:latin typeface="-apple-system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997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的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Online DDL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相较于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MySQL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在实现上也非常有特色，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目前仅支持在线加列（列允许为空），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MySQL 5.6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开始，加列操作也支持在线，但是体验较差，我们首先来看一下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MySQL 5.6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的在线加列过程：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MySQL 5.6 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的在线加列分为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3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个过程：</a:t>
            </a:r>
            <a:endParaRPr lang="zh-CN" altLang="en-US" b="0" i="0" dirty="0">
              <a:solidFill>
                <a:srgbClr val="2F3539"/>
              </a:solidFill>
              <a:effectLst/>
              <a:latin typeface="-apple-system"/>
            </a:endParaRPr>
          </a:p>
          <a:p>
            <a:pPr algn="l"/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Prepare: 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持有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MDL(</a:t>
            </a:r>
            <a:r>
              <a:rPr lang="en-US" altLang="zh-CN" b="0" i="0" dirty="0" err="1">
                <a:solidFill>
                  <a:srgbClr val="2B2B2B"/>
                </a:solidFill>
                <a:effectLst/>
                <a:latin typeface="-apple-system"/>
              </a:rPr>
              <a:t>MetaDataLock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)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排它锁，创建新的</a:t>
            </a:r>
            <a:r>
              <a:rPr lang="en-US" altLang="zh-CN" b="0" i="0" dirty="0" err="1">
                <a:solidFill>
                  <a:srgbClr val="2B2B2B"/>
                </a:solidFill>
                <a:effectLst/>
                <a:latin typeface="-apple-system"/>
              </a:rPr>
              <a:t>frm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文件，更新内存数据字典，生成临时</a:t>
            </a:r>
            <a:r>
              <a:rPr lang="en-US" altLang="zh-CN" b="0" i="0" dirty="0" err="1">
                <a:solidFill>
                  <a:srgbClr val="2B2B2B"/>
                </a:solidFill>
                <a:effectLst/>
                <a:latin typeface="-apple-system"/>
              </a:rPr>
              <a:t>idb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文件（记录增量），释放排它锁；</a:t>
            </a:r>
            <a:endParaRPr lang="zh-CN" altLang="en-US" b="0" i="0" dirty="0">
              <a:solidFill>
                <a:srgbClr val="2F3539"/>
              </a:solidFill>
              <a:effectLst/>
              <a:latin typeface="-apple-system"/>
            </a:endParaRPr>
          </a:p>
          <a:p>
            <a:pPr algn="l"/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Execute: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逐行遍历每一条记录，按照新的表结构构造记录，所有的更新操作都被记录在</a:t>
            </a:r>
            <a:r>
              <a:rPr lang="en-US" altLang="zh-CN" b="0" i="0" dirty="0" err="1">
                <a:solidFill>
                  <a:srgbClr val="2B2B2B"/>
                </a:solidFill>
                <a:effectLst/>
                <a:latin typeface="-apple-system"/>
              </a:rPr>
              <a:t>idb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文件中；</a:t>
            </a:r>
            <a:endParaRPr lang="zh-CN" altLang="en-US" b="0" i="0" dirty="0">
              <a:solidFill>
                <a:srgbClr val="2F3539"/>
              </a:solidFill>
              <a:effectLst/>
              <a:latin typeface="-apple-system"/>
            </a:endParaRPr>
          </a:p>
          <a:p>
            <a:pPr algn="l"/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Commit: 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重新持有排它锁，将临时</a:t>
            </a:r>
            <a:r>
              <a:rPr lang="en-US" altLang="zh-CN" b="0" i="0" dirty="0" err="1">
                <a:solidFill>
                  <a:srgbClr val="2B2B2B"/>
                </a:solidFill>
                <a:effectLst/>
                <a:latin typeface="-apple-system"/>
              </a:rPr>
              <a:t>idb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文件中的更新回放到表中，如果更新频率非常高，这个时间可能会比较长，最后临时文件被删除，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rename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新表。</a:t>
            </a:r>
            <a:endParaRPr lang="en-US" altLang="zh-CN" b="0" i="0" dirty="0">
              <a:solidFill>
                <a:srgbClr val="2B2B2B"/>
              </a:solidFill>
              <a:effectLst/>
              <a:latin typeface="-apple-system"/>
            </a:endParaRPr>
          </a:p>
          <a:p>
            <a:pPr algn="l"/>
            <a:r>
              <a:rPr lang="zh-CN" altLang="en-US" b="1" i="0" dirty="0">
                <a:solidFill>
                  <a:srgbClr val="2B2B2B"/>
                </a:solidFill>
                <a:effectLst/>
                <a:latin typeface="-apple-system"/>
              </a:rPr>
              <a:t>修改过程仅仅只是修改原数据，并不涉及具体的数据拷贝，数据的拷贝是在该数据被修改时才完成的。</a:t>
            </a:r>
            <a:endParaRPr lang="en-US" altLang="zh-CN" b="1" i="0" dirty="0">
              <a:solidFill>
                <a:srgbClr val="2B2B2B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b="0" i="0" dirty="0">
                <a:solidFill>
                  <a:srgbClr val="2B2B2B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中执行一条在线加列的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DDL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操作非常快，这是因为处理该请求系统只是在一个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Schema Version Table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的系统表中增加一行记录。接下来的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DML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，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采用了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modify-on-write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的策略，以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Page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为单位，如果一个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page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的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LSN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大于加列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DDL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的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LSN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，则说明，该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page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已经被修改了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schema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，所以在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DML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发生前，就需要将该数据页按照新的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schema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格式进行存储。对于读操作，如果这个数据页还没被修改过，则直接在内存里面加一个空列进行返回给客户端。</a:t>
            </a:r>
            <a:endParaRPr lang="en-US" altLang="zh-CN" b="0" i="0" dirty="0">
              <a:solidFill>
                <a:srgbClr val="2B2B2B"/>
              </a:solidFill>
              <a:effectLst/>
              <a:latin typeface="-apple-system"/>
            </a:endParaRPr>
          </a:p>
          <a:p>
            <a:pPr algn="l"/>
            <a:r>
              <a:rPr lang="zh-CN" altLang="en-US" b="0" i="0" dirty="0">
                <a:solidFill>
                  <a:srgbClr val="2B2B2B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由于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的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Online DDL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只是增加一条数据库记录，所以速度相比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-apple-system"/>
              </a:rPr>
              <a:t>MySQL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-apple-system"/>
              </a:rPr>
              <a:t>快了很多个数量级。</a:t>
            </a:r>
            <a:endParaRPr lang="zh-CN" altLang="en-US" b="0" i="0" dirty="0">
              <a:solidFill>
                <a:srgbClr val="2F3539"/>
              </a:solidFill>
              <a:effectLst/>
              <a:latin typeface="-apple-system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20812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write set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为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4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read set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为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3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。写操作会发给所有六个副本，只需等到其中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4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个的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ack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即可。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抽屉原理，写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4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个就认为写成功，读要求至少读到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r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个能保证读到最新的写，满足</a:t>
            </a:r>
            <a:r>
              <a:rPr lang="en-US" altLang="zh-CN" b="0" i="0" dirty="0" err="1">
                <a:solidFill>
                  <a:srgbClr val="121212"/>
                </a:solidFill>
                <a:effectLst/>
                <a:latin typeface="-apple-system"/>
              </a:rPr>
              <a:t>r+w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&gt;n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。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比如，上面的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V2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成功提交后（已经写入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W=3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份），尽管读取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3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个副本时一定能读到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V2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，如果刚好读到的是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(V2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V2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V2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），则此次读取的数据是最新成功提交的数据，因为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W=3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，而此时刚好读到了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3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份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V2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。如果读到的是（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V2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V1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V1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），则无法确定是一个成功提交的版本，还需要继续再读，直到读到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V2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的达到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3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份为止，这时才能确定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V2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就是已经成功提交的最新的数据。</a:t>
            </a: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如何读取最新的数据？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---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在已经知道最近成功提交的数据版本号的前提下，最多读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R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个副本就可以读到最新的数据了。</a:t>
            </a: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如何确定 最高版本号 的数据是一个成功提交的数据？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---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继续读其他的副本，直到读到的 最高版本号副本 出现了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W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次</a:t>
            </a:r>
          </a:p>
          <a:p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Quorum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机制无法保证强一致性，强一致性就是：任何时刻任何用户或节点都可以读到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最近一次成功提交的副本数据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1355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/>
            <a:r>
              <a:rPr lang="zh-CN" altLang="en-US" b="0" i="0" dirty="0">
                <a:solidFill>
                  <a:srgbClr val="333333"/>
                </a:solidFill>
                <a:effectLst/>
                <a:latin typeface="tahoma" panose="020B0604030504040204" pitchFamily="34" charset="0"/>
              </a:rPr>
              <a:t>传统数据库的重做日志</a:t>
            </a:r>
          </a:p>
          <a:p>
            <a:pPr algn="just" latinLnBrk="1"/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MySQL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这样的系统会将数据页写到它公开的对象中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例如，堆文件，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b-tree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等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，并将重做日志记录写到预写日志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(WAL)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中。每个重做日志记录由被修改页面的后映像和前映像之间的差值组成。日志记录可以应用于页面的前映像以产生后映像。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tahoma" panose="020B0604030504040204" pitchFamily="34" charset="0"/>
              </a:rPr>
              <a:t>日志应用程序在执行写操作时应用重做日志</a:t>
            </a:r>
          </a:p>
          <a:p>
            <a:endParaRPr kumimoji="1" lang="en-US" altLang="zh-TW" dirty="0"/>
          </a:p>
          <a:p>
            <a:pPr algn="just" latinLnBrk="1"/>
            <a:r>
              <a:rPr lang="zh-CN" altLang="en-US" b="0" i="0" dirty="0">
                <a:solidFill>
                  <a:srgbClr val="333333"/>
                </a:solidFill>
                <a:effectLst/>
                <a:latin typeface="tahoma" panose="020B0604030504040204" pitchFamily="34" charset="0"/>
              </a:rPr>
              <a:t>只传播重做日志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tahoma" panose="020B0604030504040204" pitchFamily="34" charset="0"/>
              </a:rPr>
              <a:t>: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tahoma" panose="020B0604030504040204" pitchFamily="34" charset="0"/>
              </a:rPr>
              <a:t>较低的网络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tahoma" panose="020B0604030504040204" pitchFamily="34" charset="0"/>
              </a:rPr>
              <a:t>I/O</a:t>
            </a:r>
          </a:p>
          <a:p>
            <a:pPr algn="just" latinLnBrk="1"/>
            <a:r>
              <a:rPr lang="zh-CN" altLang="en-US" b="0" i="0" dirty="0">
                <a:solidFill>
                  <a:srgbClr val="333333"/>
                </a:solidFill>
                <a:effectLst/>
                <a:latin typeface="tahoma" panose="020B0604030504040204" pitchFamily="34" charset="0"/>
              </a:rPr>
              <a:t>日志涂抹器推送到存储层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B4A709-D687-B245-8AA5-D2BE00CB8FE8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927059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PingFang SC"/>
              </a:rPr>
              <a:t>WARO(Write All Read one)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PingFang SC"/>
              </a:rPr>
              <a:t>是一种简单的副本控制协议，当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PingFang SC"/>
              </a:rPr>
              <a:t>Client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PingFang SC"/>
              </a:rPr>
              <a:t>请求向某副本写数据时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PingFang SC"/>
              </a:rPr>
              <a:t>(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PingFang SC"/>
              </a:rPr>
              <a:t>更新数据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PingFang SC"/>
              </a:rPr>
              <a:t>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PingFang SC"/>
              </a:rPr>
              <a:t>，只有当所有的副本都更新成功之后，这次写操作才算成功，否则视为失败。</a:t>
            </a:r>
            <a:endParaRPr lang="en-US" altLang="zh-CN" b="0" i="0" dirty="0">
              <a:solidFill>
                <a:srgbClr val="000000"/>
              </a:solidFill>
              <a:effectLst/>
              <a:latin typeface="PingFang SC"/>
            </a:endParaRPr>
          </a:p>
          <a:p>
            <a:r>
              <a:rPr lang="zh-CN" altLang="en-US" dirty="0">
                <a:solidFill>
                  <a:srgbClr val="000000"/>
                </a:solidFill>
                <a:latin typeface="PingFang SC"/>
              </a:rPr>
              <a:t>写很脆弱，读很容易</a:t>
            </a:r>
            <a:endParaRPr lang="en-US" altLang="zh-CN" dirty="0">
              <a:solidFill>
                <a:srgbClr val="000000"/>
              </a:solidFill>
              <a:latin typeface="PingFang SC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PingFang SC"/>
              </a:rPr>
              <a:t>Quorum</a:t>
            </a:r>
            <a:r>
              <a:rPr lang="zh-CN" altLang="en-US" dirty="0">
                <a:solidFill>
                  <a:srgbClr val="000000"/>
                </a:solidFill>
                <a:latin typeface="PingFang SC"/>
              </a:rPr>
              <a:t>机制</a:t>
            </a:r>
            <a:endParaRPr lang="en-US" altLang="zh-CN" dirty="0">
              <a:solidFill>
                <a:srgbClr val="000000"/>
              </a:solidFill>
              <a:latin typeface="PingFang SC"/>
            </a:endParaRPr>
          </a:p>
          <a:p>
            <a:r>
              <a:rPr lang="en-US" altLang="zh-CN" dirty="0" err="1"/>
              <a:t>Vr+Vw</a:t>
            </a:r>
            <a:r>
              <a:rPr lang="en-US" altLang="zh-CN" dirty="0"/>
              <a:t>&gt;N, </a:t>
            </a:r>
            <a:r>
              <a:rPr lang="en-US" altLang="zh-CN" dirty="0" err="1"/>
              <a:t>Vw</a:t>
            </a:r>
            <a:r>
              <a:rPr lang="en-US" altLang="zh-CN" dirty="0"/>
              <a:t>&gt;1/2N</a:t>
            </a:r>
          </a:p>
          <a:p>
            <a:r>
              <a:rPr lang="zh-CN" altLang="en-US" dirty="0"/>
              <a:t>副本的一致性</a:t>
            </a:r>
            <a:endParaRPr lang="en-US" altLang="zh-CN" dirty="0"/>
          </a:p>
          <a:p>
            <a:r>
              <a:rPr lang="en-US" altLang="zh-CN" dirty="0"/>
              <a:t>2PC</a:t>
            </a:r>
            <a:r>
              <a:rPr lang="zh-CN" altLang="en-US" dirty="0"/>
              <a:t>需要收到所有的都是</a:t>
            </a:r>
            <a:r>
              <a:rPr lang="en-US" altLang="zh-CN" dirty="0"/>
              <a:t>ack</a:t>
            </a:r>
            <a:r>
              <a:rPr lang="zh-CN" altLang="en-US" dirty="0"/>
              <a:t>才继续，</a:t>
            </a:r>
            <a:r>
              <a:rPr lang="en-US" altLang="zh-CN" dirty="0" err="1"/>
              <a:t>paxos</a:t>
            </a:r>
            <a:r>
              <a:rPr lang="zh-CN" altLang="en-US" dirty="0"/>
              <a:t>通过少数服从多数就一个值达成一致</a:t>
            </a:r>
            <a:endParaRPr lang="en-US" altLang="zh-CN" dirty="0"/>
          </a:p>
          <a:p>
            <a:r>
              <a:rPr lang="en-US" altLang="zh-CN" dirty="0"/>
              <a:t>quorum</a:t>
            </a:r>
            <a:r>
              <a:rPr lang="zh-CN" altLang="en-US" dirty="0"/>
              <a:t>模型在其他高性能关系型数据库中不常使用，是因为其他底层共识算法的使用</a:t>
            </a:r>
            <a:r>
              <a:rPr lang="en-US" altLang="zh-CN" dirty="0"/>
              <a:t>——2PC,Paxos</a:t>
            </a:r>
            <a:r>
              <a:rPr lang="zh-CN" altLang="en-US" dirty="0"/>
              <a:t>等，基于这些算法构建的商业系统可能具有良好的可伸缩性，但与在单个节点上运行的传统关系数据库相比，它们的成本、性能和峰值平均延迟要差一个数量级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2919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如果是</a:t>
            </a:r>
            <a:r>
              <a:rPr lang="en-US" altLang="zh-CN" dirty="0"/>
              <a:t>2/3</a:t>
            </a:r>
            <a:r>
              <a:rPr lang="zh-CN" altLang="en-US" dirty="0"/>
              <a:t>模型，那么如果一个节点宕机，再丢失</a:t>
            </a:r>
            <a:r>
              <a:rPr lang="en-US" altLang="zh-CN" dirty="0"/>
              <a:t>1</a:t>
            </a:r>
            <a:r>
              <a:rPr lang="zh-CN" altLang="en-US" dirty="0"/>
              <a:t>个副本，就只剩下</a:t>
            </a:r>
            <a:r>
              <a:rPr lang="en-US" altLang="zh-CN" dirty="0"/>
              <a:t>1</a:t>
            </a:r>
            <a:r>
              <a:rPr lang="zh-CN" altLang="en-US" dirty="0"/>
              <a:t>个副本，将出现可能不能识别到读到最新版本的数据</a:t>
            </a:r>
            <a:endParaRPr lang="en-US" altLang="zh-CN" dirty="0"/>
          </a:p>
          <a:p>
            <a:r>
              <a:rPr lang="zh-CN" altLang="en-US" dirty="0"/>
              <a:t>如果是</a:t>
            </a:r>
            <a:r>
              <a:rPr lang="en-US" altLang="zh-CN" dirty="0"/>
              <a:t>4/6</a:t>
            </a:r>
            <a:r>
              <a:rPr lang="zh-CN" altLang="en-US" dirty="0"/>
              <a:t>模型，如果一个节点宕机，再丢失</a:t>
            </a:r>
            <a:r>
              <a:rPr lang="en-US" altLang="zh-CN" dirty="0"/>
              <a:t>1</a:t>
            </a:r>
            <a:r>
              <a:rPr lang="zh-CN" altLang="en-US" dirty="0"/>
              <a:t>个副本，剩下</a:t>
            </a:r>
            <a:r>
              <a:rPr lang="en-US" altLang="zh-CN" dirty="0"/>
              <a:t>3</a:t>
            </a:r>
            <a:r>
              <a:rPr lang="zh-CN" altLang="en-US" dirty="0"/>
              <a:t>个副本，仍然可以正常运行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当一个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AZ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出现问题，即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2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个副本不可用，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Aurora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仍然能够保证读写可用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跨不同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AZ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的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3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个数据中心出现故障（概率非常小），当写服务不可用，读服务依旧能够提供。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en-US" altLang="zh-CN" dirty="0"/>
              <a:t>6</a:t>
            </a:r>
            <a:r>
              <a:rPr lang="zh-CN" altLang="en-US" dirty="0"/>
              <a:t>个副本是否足够？</a:t>
            </a:r>
            <a:endParaRPr lang="en-US" altLang="zh-CN" dirty="0"/>
          </a:p>
          <a:p>
            <a:r>
              <a:rPr lang="en-US" altLang="zh-CN" dirty="0"/>
              <a:t>MTTF(</a:t>
            </a:r>
            <a:r>
              <a:rPr lang="zh-CN" altLang="en-US" dirty="0"/>
              <a:t>平均两次故障时间</a:t>
            </a:r>
            <a:r>
              <a:rPr lang="en-US" altLang="zh-CN" dirty="0"/>
              <a:t>)&gt;MTTR(</a:t>
            </a:r>
            <a:r>
              <a:rPr lang="zh-CN" altLang="en-US" dirty="0"/>
              <a:t>平均修复时间</a:t>
            </a:r>
            <a:r>
              <a:rPr lang="en-US" altLang="zh-CN" dirty="0"/>
              <a:t>),</a:t>
            </a:r>
            <a:r>
              <a:rPr lang="zh-CN" altLang="en-US" dirty="0"/>
              <a:t>保证修的时候又坏一个的概率很低</a:t>
            </a:r>
            <a:endParaRPr lang="en-US" altLang="zh-CN" dirty="0"/>
          </a:p>
          <a:p>
            <a:r>
              <a:rPr lang="en-US" altLang="zh-CN" dirty="0"/>
              <a:t>MTTF</a:t>
            </a:r>
            <a:r>
              <a:rPr lang="zh-CN" altLang="en-US" dirty="0"/>
              <a:t>难改善，</a:t>
            </a:r>
            <a:r>
              <a:rPr lang="en-US" altLang="zh-CN" dirty="0"/>
              <a:t>MTTR</a:t>
            </a:r>
            <a:r>
              <a:rPr lang="zh-CN" altLang="en-US" dirty="0"/>
              <a:t>易改善，所以采取分段存储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Aurora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存储被划分为多个段，分别存储数据库卷中各自部分的重做日志以及合并的数据块。</a:t>
            </a:r>
            <a:endParaRPr lang="en-US" altLang="zh-CN" dirty="0"/>
          </a:p>
          <a:p>
            <a:r>
              <a:rPr lang="zh-CN" altLang="en-US" dirty="0"/>
              <a:t>切分成每</a:t>
            </a:r>
            <a:r>
              <a:rPr lang="en-US" altLang="zh-CN" dirty="0"/>
              <a:t>10GB</a:t>
            </a:r>
            <a:r>
              <a:rPr lang="zh-CN" altLang="en-US" dirty="0"/>
              <a:t>一个</a:t>
            </a:r>
            <a:r>
              <a:rPr lang="en-US" altLang="zh-CN" dirty="0"/>
              <a:t>chunk</a:t>
            </a:r>
            <a:r>
              <a:rPr lang="zh-CN" altLang="en-US" dirty="0"/>
              <a:t>，每个</a:t>
            </a:r>
            <a:r>
              <a:rPr lang="en-US" altLang="zh-CN" dirty="0"/>
              <a:t>chunk</a:t>
            </a:r>
            <a:r>
              <a:rPr lang="zh-CN" altLang="en-US" dirty="0"/>
              <a:t>的</a:t>
            </a:r>
            <a:r>
              <a:rPr lang="en-US" altLang="zh-CN" dirty="0"/>
              <a:t>6</a:t>
            </a:r>
            <a:r>
              <a:rPr lang="zh-CN" altLang="en-US" dirty="0"/>
              <a:t>个副本形成一个</a:t>
            </a:r>
            <a:r>
              <a:rPr lang="en-US" altLang="zh-CN" dirty="0"/>
              <a:t>PG</a:t>
            </a:r>
            <a:r>
              <a:rPr lang="zh-CN" altLang="en-US" dirty="0"/>
              <a:t>，副本修复时间以这个为单位很快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912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仅有</a:t>
            </a: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2</a:t>
            </a:r>
            <a:r>
              <a:rPr lang="zh-CN" altLang="en-US" dirty="0"/>
              <a:t>步是串行的需要等待，剩下的步骤都是并行的，可由存储节点（</a:t>
            </a:r>
            <a:r>
              <a:rPr lang="en-US" altLang="zh-CN" dirty="0"/>
              <a:t>storage node</a:t>
            </a:r>
            <a:r>
              <a:rPr lang="zh-CN" altLang="en-US" dirty="0"/>
              <a:t>）后续自己执行。存储节点只需要将数据库实例（上图的</a:t>
            </a:r>
            <a:r>
              <a:rPr lang="en-US" altLang="zh-CN" dirty="0"/>
              <a:t>Primary Instance</a:t>
            </a:r>
            <a:r>
              <a:rPr lang="zh-CN" altLang="en-US" dirty="0"/>
              <a:t>）传过来的</a:t>
            </a:r>
            <a:r>
              <a:rPr lang="en-US" altLang="zh-CN" dirty="0"/>
              <a:t>redo log</a:t>
            </a:r>
            <a:r>
              <a:rPr lang="zh-CN" altLang="en-US" dirty="0"/>
              <a:t>保存下来便可回复确认消息</a:t>
            </a:r>
            <a:r>
              <a:rPr lang="en-US" altLang="zh-CN" dirty="0"/>
              <a:t>ACK</a:t>
            </a:r>
            <a:r>
              <a:rPr lang="zh-CN" altLang="en-US" dirty="0"/>
              <a:t>了。而对于数据库实例来说，只需要收到</a:t>
            </a:r>
            <a:r>
              <a:rPr lang="en-US" altLang="zh-CN" dirty="0"/>
              <a:t>4</a:t>
            </a:r>
            <a:r>
              <a:rPr lang="zh-CN" altLang="en-US" dirty="0"/>
              <a:t>个存储节点的确认消息便认为写成功了</a:t>
            </a:r>
            <a:endParaRPr lang="en-US" altLang="zh-CN" dirty="0"/>
          </a:p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具体什么时候通知用户写操作已完成呢？会有个线程专门扫描写请求队列，这些请求都带有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-apple-system"/>
              </a:rPr>
              <a:t>SCN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（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System </a:t>
            </a:r>
            <a:r>
              <a:rPr lang="en-US" altLang="zh-CN" b="0" i="0" u="none" strike="noStrike" dirty="0">
                <a:solidFill>
                  <a:srgbClr val="FC5531"/>
                </a:solidFill>
                <a:effectLst/>
                <a:latin typeface="-apple-system"/>
                <a:hlinkClick r:id="rId3"/>
              </a:rPr>
              <a:t>Commit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 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Number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），只要某条请求的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SCN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比全局已完成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LSN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（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VCL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）小，便说明该条请求已完成，此时便可返回用户提示写成功。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存储层每个节点有本地的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SSD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盘，同时数据定期会备份到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S3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上（没有使用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EBS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）。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195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数据库实例和数据库不同，实例先把要用到的磁盘上的数据读入到实例的内存中，操作完之后再写回磁盘的数据库中</a:t>
            </a:r>
            <a:endParaRPr lang="en-US" altLang="zh-CN" dirty="0"/>
          </a:p>
          <a:p>
            <a:r>
              <a:rPr lang="en-US" altLang="zh-CN" dirty="0"/>
              <a:t>SCL-</a:t>
            </a:r>
            <a:r>
              <a:rPr lang="zh-CN" altLang="en-US" dirty="0"/>
              <a:t>段链连续连接的无间隙的日志记录的包含上界，用来与</a:t>
            </a:r>
            <a:r>
              <a:rPr lang="en-US" altLang="zh-CN" dirty="0"/>
              <a:t>PG</a:t>
            </a:r>
            <a:r>
              <a:rPr lang="zh-CN" altLang="en-US" dirty="0"/>
              <a:t>中的其他段交互来识别丢失的写，并且作为写的</a:t>
            </a:r>
            <a:r>
              <a:rPr lang="en-US" altLang="zh-CN" dirty="0"/>
              <a:t>ack</a:t>
            </a:r>
            <a:r>
              <a:rPr lang="zh-CN" altLang="en-US" dirty="0"/>
              <a:t>由</a:t>
            </a:r>
            <a:r>
              <a:rPr lang="en-US" altLang="zh-CN" dirty="0"/>
              <a:t>storage node</a:t>
            </a:r>
            <a:r>
              <a:rPr lang="zh-CN" altLang="en-US" dirty="0"/>
              <a:t>发出，</a:t>
            </a:r>
            <a:r>
              <a:rPr lang="en-US" altLang="zh-CN" dirty="0"/>
              <a:t>instance</a:t>
            </a:r>
            <a:r>
              <a:rPr lang="zh-CN" altLang="en-US" dirty="0"/>
              <a:t>接收到</a:t>
            </a:r>
            <a:r>
              <a:rPr lang="en-US" altLang="zh-CN" dirty="0"/>
              <a:t>PG</a:t>
            </a:r>
            <a:r>
              <a:rPr lang="zh-CN" altLang="en-US" dirty="0"/>
              <a:t>中</a:t>
            </a:r>
            <a:r>
              <a:rPr lang="en-US" altLang="zh-CN" dirty="0"/>
              <a:t>4/6</a:t>
            </a:r>
            <a:r>
              <a:rPr lang="zh-CN" altLang="en-US" dirty="0"/>
              <a:t>的</a:t>
            </a:r>
            <a:r>
              <a:rPr lang="en-US" altLang="zh-CN" dirty="0"/>
              <a:t>SCL</a:t>
            </a:r>
            <a:r>
              <a:rPr lang="zh-CN" altLang="en-US" dirty="0"/>
              <a:t>就会推进</a:t>
            </a:r>
            <a:r>
              <a:rPr lang="en-US" altLang="zh-CN" dirty="0"/>
              <a:t>PGCL</a:t>
            </a:r>
            <a:r>
              <a:rPr lang="zh-CN" altLang="en-US" dirty="0"/>
              <a:t>，代表</a:t>
            </a:r>
            <a:r>
              <a:rPr lang="en-US" altLang="zh-CN" dirty="0"/>
              <a:t>PG</a:t>
            </a:r>
            <a:r>
              <a:rPr lang="zh-CN" altLang="en-US" dirty="0"/>
              <a:t>中这个</a:t>
            </a:r>
            <a:r>
              <a:rPr lang="en-US" altLang="zh-CN" dirty="0"/>
              <a:t>LSN</a:t>
            </a:r>
            <a:r>
              <a:rPr lang="zh-CN" altLang="en-US" dirty="0"/>
              <a:t>前的</a:t>
            </a:r>
            <a:r>
              <a:rPr lang="en-US" altLang="zh-CN" dirty="0"/>
              <a:t>log</a:t>
            </a:r>
            <a:r>
              <a:rPr lang="zh-CN" altLang="en-US" dirty="0"/>
              <a:t>都已经被持久化。</a:t>
            </a:r>
            <a:endParaRPr lang="en-US" altLang="zh-CN" dirty="0"/>
          </a:p>
          <a:p>
            <a:r>
              <a:rPr lang="en-US" altLang="zh-CN" dirty="0"/>
              <a:t>Segment chain</a:t>
            </a:r>
            <a:r>
              <a:rPr lang="zh-CN" altLang="en-US" dirty="0"/>
              <a:t>，</a:t>
            </a:r>
            <a:r>
              <a:rPr lang="en-US" altLang="zh-CN" dirty="0"/>
              <a:t>block chain</a:t>
            </a:r>
            <a:r>
              <a:rPr lang="zh-CN" altLang="en-US" dirty="0"/>
              <a:t>，</a:t>
            </a:r>
            <a:r>
              <a:rPr lang="en-US" altLang="zh-CN" dirty="0"/>
              <a:t>full log chain: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存储节点使用</a:t>
            </a:r>
            <a:r>
              <a:rPr lang="en-US" altLang="zh-CN" dirty="0"/>
              <a:t>block chain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按需物化单个区块。</a:t>
            </a:r>
            <a:r>
              <a:rPr lang="en-US" altLang="zh-CN" dirty="0"/>
              <a:t>Segment chain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被每个存储节点用来识别它还没有接收到的记录，并通过与其他存储节点闲聊来填补这些漏洞。单个存储节点不需要完整的日志链</a:t>
            </a:r>
            <a:r>
              <a:rPr lang="en-US" altLang="zh-CN" dirty="0"/>
              <a:t>full log chain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，但是在元数据状态严重丢失的情况下，它提供了一个回退路径来重新生成存储卷元数据。</a:t>
            </a:r>
            <a:endParaRPr lang="en-US" altLang="zh-CN" dirty="0"/>
          </a:p>
          <a:p>
            <a:r>
              <a:rPr lang="zh-CN" altLang="en-US" strike="sngStrike" dirty="0"/>
              <a:t>常规数据库中的</a:t>
            </a:r>
            <a:r>
              <a:rPr lang="en-US" altLang="zh-CN" strike="sngStrike" dirty="0"/>
              <a:t>boxcar</a:t>
            </a:r>
            <a:r>
              <a:rPr lang="zh-CN" altLang="en-US" strike="sngStrike" dirty="0"/>
              <a:t>会带来高效的写但也会带来抖动，是一个需要平衡的点，</a:t>
            </a:r>
            <a:r>
              <a:rPr lang="en-US" altLang="zh-CN" strike="sngStrike" dirty="0"/>
              <a:t>aurora</a:t>
            </a:r>
            <a:r>
              <a:rPr lang="zh-CN" altLang="en-US" strike="sngStrike" dirty="0"/>
              <a:t>把</a:t>
            </a:r>
            <a:r>
              <a:rPr lang="en-US" altLang="zh-CN" strike="sngStrike" dirty="0"/>
              <a:t>log partition</a:t>
            </a:r>
            <a:r>
              <a:rPr lang="zh-CN" altLang="en-US" strike="sngStrike" dirty="0"/>
              <a:t>到很多段，出现</a:t>
            </a:r>
            <a:r>
              <a:rPr lang="en-US" altLang="zh-CN" strike="sngStrike" dirty="0"/>
              <a:t>boxcar</a:t>
            </a:r>
            <a:r>
              <a:rPr lang="zh-CN" altLang="en-US" strike="sngStrike" dirty="0"/>
              <a:t>的概率很小</a:t>
            </a:r>
            <a:endParaRPr lang="en-US" altLang="zh-CN" strike="sngStrike" dirty="0"/>
          </a:p>
          <a:p>
            <a:endParaRPr lang="en-US" altLang="zh-CN" dirty="0"/>
          </a:p>
          <a:p>
            <a:r>
              <a:rPr lang="zh-CN" altLang="en-US" dirty="0"/>
              <a:t>如何推进一致性：</a:t>
            </a:r>
            <a:r>
              <a:rPr lang="en-US" altLang="zh-CN" dirty="0"/>
              <a:t>aurora</a:t>
            </a:r>
            <a:r>
              <a:rPr lang="zh-CN" altLang="en-US" dirty="0"/>
              <a:t>的前提是单写多读，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由唯一的写实例来控制存储的整体推进</a:t>
            </a:r>
            <a:endParaRPr lang="en-US" altLang="zh-CN" b="0" i="0" dirty="0">
              <a:solidFill>
                <a:srgbClr val="555555"/>
              </a:solidFill>
              <a:effectLst/>
              <a:latin typeface="Lato" panose="020F0502020204030203" pitchFamily="34" charset="0"/>
            </a:endParaRPr>
          </a:p>
          <a:p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DB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负责为每个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log record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分配一个单调增的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Log Sequence Number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（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LSN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），根据每个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Segment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SCL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生成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Protection Group Complete LSN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（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PGCL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，即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PG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的最大完整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LSN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）和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Volume Complete LSN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（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VCL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，即</a:t>
            </a:r>
            <a:r>
              <a:rPr lang="en-US" altLang="zh-CN" b="0" i="0" dirty="0" err="1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Volumn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的最大完整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LSN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）。</a:t>
            </a:r>
            <a:endParaRPr lang="en-US" altLang="zh-CN" b="0" i="0" dirty="0">
              <a:solidFill>
                <a:srgbClr val="555555"/>
              </a:solidFill>
              <a:effectLst/>
              <a:latin typeface="Lato" panose="020F0502020204030203" pitchFamily="34" charset="0"/>
            </a:endParaRPr>
          </a:p>
          <a:p>
            <a:endParaRPr lang="en-US" altLang="zh-CN" b="0" i="0" dirty="0">
              <a:solidFill>
                <a:srgbClr val="555555"/>
              </a:solidFill>
              <a:effectLst/>
              <a:latin typeface="Lato" panose="020F0502020204030203" pitchFamily="34" charset="0"/>
            </a:endParaRPr>
          </a:p>
          <a:p>
            <a:r>
              <a:rPr lang="zh-CN" altLang="en-US" dirty="0"/>
              <a:t>远程节点的一致性难以保证，常常通过</a:t>
            </a:r>
            <a:r>
              <a:rPr lang="en-US" altLang="zh-CN" dirty="0"/>
              <a:t>2PC</a:t>
            </a:r>
            <a:r>
              <a:rPr lang="zh-CN" altLang="en-US" dirty="0"/>
              <a:t>、</a:t>
            </a:r>
            <a:r>
              <a:rPr lang="en-US" altLang="zh-CN" dirty="0" err="1"/>
              <a:t>Paxos</a:t>
            </a:r>
            <a:r>
              <a:rPr lang="zh-CN" altLang="en-US" dirty="0"/>
              <a:t>来做，但是开销很大。这里</a:t>
            </a:r>
            <a:r>
              <a:rPr lang="en-US" altLang="zh-CN" dirty="0"/>
              <a:t>aurora</a:t>
            </a:r>
            <a:r>
              <a:rPr lang="zh-CN" altLang="en-US" dirty="0"/>
              <a:t>使用</a:t>
            </a:r>
            <a:r>
              <a:rPr lang="en-US" altLang="zh-CN" dirty="0"/>
              <a:t>VCL&gt;commit</a:t>
            </a:r>
            <a:r>
              <a:rPr lang="zh-CN" altLang="en-US" dirty="0"/>
              <a:t>的</a:t>
            </a:r>
            <a:r>
              <a:rPr lang="en-US" altLang="zh-CN" dirty="0" err="1"/>
              <a:t>lsn</a:t>
            </a:r>
            <a:r>
              <a:rPr lang="zh-CN" altLang="en-US" dirty="0"/>
              <a:t>或</a:t>
            </a:r>
            <a:r>
              <a:rPr lang="en-US" altLang="zh-CN" dirty="0"/>
              <a:t>SCN</a:t>
            </a:r>
            <a:r>
              <a:rPr lang="zh-CN" altLang="en-US" dirty="0"/>
              <a:t>来异步推进，通过在</a:t>
            </a:r>
            <a:r>
              <a:rPr lang="en-US" altLang="zh-CN" dirty="0"/>
              <a:t>instance</a:t>
            </a:r>
            <a:r>
              <a:rPr lang="zh-CN" altLang="en-US" dirty="0"/>
              <a:t>中建立一致性而不是在节点之间建立一致性，</a:t>
            </a:r>
            <a:r>
              <a:rPr lang="zh-CN" altLang="en-US" b="1" dirty="0"/>
              <a:t>要让</a:t>
            </a:r>
            <a:r>
              <a:rPr lang="en-US" altLang="zh-CN" b="1" dirty="0"/>
              <a:t>VCL</a:t>
            </a:r>
            <a:r>
              <a:rPr lang="zh-CN" altLang="en-US" b="1" dirty="0"/>
              <a:t>推进到请求的</a:t>
            </a:r>
            <a:r>
              <a:rPr lang="en-US" altLang="zh-CN" b="1" dirty="0"/>
              <a:t>SCN</a:t>
            </a:r>
            <a:r>
              <a:rPr lang="zh-CN" altLang="en-US" b="1" dirty="0"/>
              <a:t>之后，可以回复已完成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963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读取操作是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Aurora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中少数需要等待线程的操作之一。写操作可以异步地流到存储节点，而提交操作则可以在等待存储确认的同时进行其他工作，与此不同的是，需要一个不在缓存中的块的线程通常必须等待读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I/O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完成后才能继续执行。</a:t>
            </a:r>
            <a:endParaRPr lang="en-US" altLang="zh-CN" b="0" i="0" dirty="0">
              <a:solidFill>
                <a:srgbClr val="2E3033"/>
              </a:solidFill>
              <a:effectLst/>
              <a:latin typeface="Arial" panose="020B0604020202020204" pitchFamily="34" charset="0"/>
            </a:endParaRPr>
          </a:p>
          <a:p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在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quorum read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中，读所需的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I/O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会随着读仲裁的大小而增大。网络流量要高得多，因为读取的是完整的数据块，而不像写那样只发送日志记录。</a:t>
            </a:r>
            <a:endParaRPr lang="en-US" altLang="zh-CN" b="0" i="0" dirty="0">
              <a:solidFill>
                <a:srgbClr val="2E3033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Aurora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使用读取视图来支持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Multi-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快照隔离版本并发控制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(MVCC)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。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read view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代表一个时间逻辑位点，一个</a:t>
            </a:r>
            <a:r>
              <a:rPr lang="en-US" altLang="zh-CN" b="0" i="0" dirty="0" err="1">
                <a:solidFill>
                  <a:srgbClr val="121212"/>
                </a:solidFill>
                <a:effectLst/>
                <a:latin typeface="-apple-system"/>
              </a:rPr>
              <a:t>sql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语句必须看到截止到该位点的所有已提交事务的修改，且不能看到未提交事务的修改。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MySQL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采用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LSN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来表示这个位点，并利用活跃事务列表识别不可见数据。当一个事务建立了一个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read view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，它可以与其他正在执行的事务隔离开。</a:t>
            </a:r>
          </a:p>
          <a:p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当一个读请求进来时，会携带一个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read-point commit LSN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，以此为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VDL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，选择一个相对于读取点来说已经完成的存储节点，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数据库可以精准地将该读请求分发到包含目标数据的存储节点上，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通过单点读来规避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quorum read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。单点读会带来延迟，通过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持续跟踪存储节点的读请求响应时间，从中选择延迟最低的节点，也会偶尔把请求发给多个节点，以判断延迟信息是否准确。</a:t>
            </a:r>
            <a:br>
              <a:rPr lang="zh-CN" altLang="en-US" dirty="0"/>
            </a:b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Aurora MySQL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通过建立最近的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SCN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和该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LSN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的活动事务列表来实现这一点。读请求所看到的数据块必须在读视图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LSN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处或之后，并退出在该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LSN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处活动的或在该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LSN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Arial" panose="020B0604020202020204" pitchFamily="34" charset="0"/>
              </a:rPr>
              <a:t>之后启动的任何事务。</a:t>
            </a:r>
            <a:endParaRPr lang="en-US" altLang="zh-CN" b="0" i="0" dirty="0">
              <a:solidFill>
                <a:srgbClr val="2E3033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altLang="zh-CN" dirty="0"/>
              <a:t>Aurora</a:t>
            </a:r>
            <a:r>
              <a:rPr lang="zh-CN" altLang="en-US" dirty="0"/>
              <a:t>实际上也是不进行</a:t>
            </a:r>
            <a:r>
              <a:rPr lang="en-US" altLang="zh-CN" dirty="0"/>
              <a:t>quorum read</a:t>
            </a:r>
            <a:r>
              <a:rPr lang="zh-CN" altLang="en-US" dirty="0"/>
              <a:t>的，因为计算节点，也就是数据库实例实际上是知道哪个节点有最新数据的，而且计算节点在请求时也会记录请求时间，它会自动请求时间最短的节点，不过若请求时间过长时，它也会再请求其它节点并接收处理第一个收到的消息</a:t>
            </a:r>
            <a:r>
              <a:rPr lang="en-US" altLang="zh-CN" dirty="0"/>
              <a:t>——</a:t>
            </a:r>
            <a:r>
              <a:rPr lang="zh-CN" altLang="en-US" dirty="0"/>
              <a:t>这样大大减少了节点切换等导致节点不可用的情况带来的延迟。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716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常规是使用写副本扩展读，允许丢数据就是异步的模式，不允许丢数据就是同步的模式，但是同步复制在写路径中引入了性能抖动和故障模式。异步复制会在写入器失败时导致数据丢失。在这两种情况下，设置复制都需要花费时间，需要复制底层数据库卷，并赶上活动的更改。它也很昂贵，因为它不仅使实例成本加倍，而且还使存储成本加倍。副本实例的大部分吞吐量用于复制写活动，而不是扩展读操作。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Aurora</a:t>
            </a:r>
            <a:r>
              <a:rPr lang="zh-CN" altLang="en-US" dirty="0"/>
              <a:t>中，写副本实例和至多</a:t>
            </a:r>
            <a:r>
              <a:rPr lang="en-US" altLang="zh-CN" dirty="0"/>
              <a:t>15</a:t>
            </a:r>
            <a:r>
              <a:rPr lang="zh-CN" altLang="en-US" dirty="0"/>
              <a:t>个读副本实例共享一套分布式存储服务，因此增加读副本实例并不会消耗更多的磁盘</a:t>
            </a:r>
            <a:r>
              <a:rPr lang="en-US" altLang="zh-CN" dirty="0"/>
              <a:t>IO</a:t>
            </a:r>
            <a:r>
              <a:rPr lang="zh-CN" altLang="en-US" dirty="0"/>
              <a:t>写资源和磁盘空间。这也是共享存储的优势。读副本和写副本实例间通过日志同步。</a:t>
            </a:r>
            <a:r>
              <a:rPr lang="zh-CN" altLang="en-US" b="1" dirty="0"/>
              <a:t>写副本实例往存储节点发送日志的同时向读副本发送日志，读副本将收到的</a:t>
            </a:r>
            <a:r>
              <a:rPr lang="en-US" altLang="zh-CN" b="1" dirty="0"/>
              <a:t>redo log</a:t>
            </a:r>
            <a:r>
              <a:rPr lang="zh-CN" altLang="en-US" b="1" dirty="0"/>
              <a:t>流按日志顺序回放</a:t>
            </a:r>
            <a:r>
              <a:rPr lang="zh-CN" altLang="en-US" dirty="0"/>
              <a:t>， 如果回放日志时，对应数据页不在缓冲池中，则直接丢弃。能回放成功的话就能读到，这整个过程是异步的，所以并不会影响用户的请求时间。因此</a:t>
            </a:r>
            <a:r>
              <a:rPr lang="en-US" altLang="zh-CN" dirty="0"/>
              <a:t>aurora</a:t>
            </a:r>
            <a:r>
              <a:rPr lang="zh-CN" altLang="en-US" dirty="0"/>
              <a:t>是可以从读副本上扩展读的。</a:t>
            </a:r>
            <a:endParaRPr lang="en-US" altLang="zh-CN" dirty="0"/>
          </a:p>
          <a:p>
            <a:r>
              <a:rPr lang="zh-CN" altLang="en-US" dirty="0"/>
              <a:t>（正常的写如果</a:t>
            </a:r>
            <a:r>
              <a:rPr lang="en-US" altLang="zh-CN" dirty="0"/>
              <a:t>cache</a:t>
            </a:r>
            <a:r>
              <a:rPr lang="zh-CN" altLang="en-US" dirty="0"/>
              <a:t>满了需要</a:t>
            </a:r>
            <a:r>
              <a:rPr lang="en-US" altLang="zh-CN" dirty="0"/>
              <a:t>LRU</a:t>
            </a:r>
            <a:r>
              <a:rPr lang="zh-CN" altLang="en-US" dirty="0"/>
              <a:t>置换，置换前要先把</a:t>
            </a:r>
            <a:r>
              <a:rPr lang="en-US" altLang="zh-CN" dirty="0"/>
              <a:t>cache</a:t>
            </a:r>
            <a:r>
              <a:rPr lang="zh-CN" altLang="en-US" dirty="0"/>
              <a:t>中的数据刷盘再丢弃，但是</a:t>
            </a:r>
            <a:r>
              <a:rPr lang="en-US" altLang="zh-CN" dirty="0"/>
              <a:t>aurora</a:t>
            </a:r>
            <a:r>
              <a:rPr lang="zh-CN" altLang="en-US" dirty="0"/>
              <a:t>的</a:t>
            </a:r>
            <a:r>
              <a:rPr lang="en-US" altLang="zh-CN" dirty="0"/>
              <a:t>cache</a:t>
            </a:r>
            <a:r>
              <a:rPr lang="zh-CN" altLang="en-US" dirty="0"/>
              <a:t>比较特殊，只存放最新版本的</a:t>
            </a:r>
            <a:r>
              <a:rPr lang="en-US" altLang="zh-CN" dirty="0"/>
              <a:t>log</a:t>
            </a:r>
            <a:r>
              <a:rPr lang="zh-CN" altLang="en-US" dirty="0"/>
              <a:t>，被置换时不刷盘保存的。</a:t>
            </a:r>
            <a:r>
              <a:rPr lang="en-US" altLang="zh-CN" dirty="0"/>
              <a:t>aurora</a:t>
            </a:r>
            <a:r>
              <a:rPr lang="zh-CN" altLang="en-US" dirty="0"/>
              <a:t>的</a:t>
            </a:r>
            <a:r>
              <a:rPr lang="en-US" altLang="zh-CN" dirty="0"/>
              <a:t>cache</a:t>
            </a:r>
            <a:r>
              <a:rPr lang="zh-CN" altLang="en-US" dirty="0"/>
              <a:t>中的</a:t>
            </a:r>
            <a:r>
              <a:rPr lang="en-US" altLang="zh-CN" dirty="0"/>
              <a:t>log</a:t>
            </a:r>
            <a:r>
              <a:rPr lang="zh-CN" altLang="en-US" dirty="0"/>
              <a:t>只有大于</a:t>
            </a:r>
            <a:r>
              <a:rPr lang="en-US" altLang="zh-CN" dirty="0"/>
              <a:t>VDL</a:t>
            </a:r>
            <a:r>
              <a:rPr lang="zh-CN" altLang="en-US" dirty="0"/>
              <a:t>的，小于</a:t>
            </a:r>
            <a:r>
              <a:rPr lang="en-US" altLang="zh-CN" dirty="0"/>
              <a:t>VDL</a:t>
            </a:r>
            <a:r>
              <a:rPr lang="zh-CN" altLang="en-US" dirty="0"/>
              <a:t>已经被固定，可以从存储卷中读取，均已经被置换，所以可以发生置换的必定是已经无用的了。）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通过创建最多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15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个数据库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Aurora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副本，提高读取吞吐量以支持大容量应用程序请求。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Amazon Aurora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副本与源实例共享相同的底层存储，从而降低成本并避免在副本节点处执行写入操作。这样可以释放更多的处理能力来处理读取请求和减少副本滞后时间（通常可降低至单数位毫秒）。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Aurora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提供一个读取器终端节点，应用程序可以直接连接，不必跟踪副本的添加和删除。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Aurora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还支持自动伸缩功能，通过自动添加和删除副本来响应您指定的性能指标的变化。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1357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对副本的管理有三条规定：</a:t>
            </a:r>
          </a:p>
          <a:p>
            <a:r>
              <a:rPr lang="zh-CN" altLang="en-US" dirty="0"/>
              <a:t>副本读视图必须滞后于写入器的持久性一致性点。使得读和写不必协调</a:t>
            </a:r>
            <a:r>
              <a:rPr lang="en-US" altLang="zh-CN" dirty="0"/>
              <a:t>cache</a:t>
            </a:r>
            <a:r>
              <a:rPr lang="zh-CN" altLang="en-US" dirty="0"/>
              <a:t>的置换。其次，就是原子性，来保证块的一致性。最后，读视图必须能够锚定到</a:t>
            </a:r>
            <a:r>
              <a:rPr lang="en-US" altLang="zh-CN" dirty="0"/>
              <a:t>writer</a:t>
            </a:r>
            <a:r>
              <a:rPr lang="zh-CN" altLang="en-US" dirty="0"/>
              <a:t>实例上的等效时间点。</a:t>
            </a:r>
          </a:p>
          <a:p>
            <a:r>
              <a:rPr lang="zh-CN" altLang="en-US" dirty="0"/>
              <a:t>正常情况下读要比写快，所以为了保证读写版本的一致性，</a:t>
            </a:r>
            <a:r>
              <a:rPr lang="en-US" altLang="zh-CN" dirty="0"/>
              <a:t>aurora</a:t>
            </a:r>
            <a:r>
              <a:rPr lang="zh-CN" altLang="en-US" dirty="0"/>
              <a:t>采用限制读版本的方法，具体实现上就是要限制读的</a:t>
            </a:r>
            <a:r>
              <a:rPr lang="en-US" altLang="zh-CN" dirty="0"/>
              <a:t>VDL</a:t>
            </a:r>
            <a:r>
              <a:rPr lang="zh-CN" altLang="en-US" dirty="0"/>
              <a:t>，只能读已经写持久化了的</a:t>
            </a:r>
            <a:r>
              <a:rPr lang="en-US" altLang="zh-CN" dirty="0"/>
              <a:t>VDL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C27AA-5E4A-47DE-A132-41A54AD04CD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1221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2AC3E2-C047-4F21-8018-11B3050220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500" baseline="0">
                <a:latin typeface="Arial Black" panose="020B0A04020102020204" pitchFamily="34" charset="0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A8D1DD-722D-4564-9076-153E11B98F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0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0A0822-7F6D-4D5B-9EC3-FF49C53FA3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5F773F5B-B350-44A3-B9F9-8EDF1D8D4E18}" type="datetime1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4BE9E4-FB12-4B52-A02E-A510F0908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107501-6658-4666-AF01-E6570A813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0680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AE1F6-5083-4982-AF82-ACB03BF1A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732155"/>
          </a:xfrm>
        </p:spPr>
        <p:txBody>
          <a:bodyPr>
            <a:normAutofit/>
          </a:bodyPr>
          <a:lstStyle>
            <a:lvl1pPr>
              <a:defRPr sz="3600" baseline="0">
                <a:latin typeface="Times New Roman" panose="02020603050405020304" pitchFamily="18" charset="0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8473D2-A8CF-47B9-ABF9-F1FCB01E2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2875"/>
            <a:ext cx="10515600" cy="47440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aseline="0">
                <a:latin typeface="Times New Roman" panose="02020603050405020304" pitchFamily="18" charset="0"/>
              </a:defRPr>
            </a:lvl1pPr>
            <a:lvl2pPr>
              <a:defRPr sz="2000" baseline="0">
                <a:latin typeface="Times New Roman" panose="02020603050405020304" pitchFamily="18" charset="0"/>
              </a:defRPr>
            </a:lvl2pPr>
            <a:lvl3pPr>
              <a:defRPr sz="1800" baseline="0">
                <a:latin typeface="Times New Roman" panose="02020603050405020304" pitchFamily="18" charset="0"/>
              </a:defRPr>
            </a:lvl3pPr>
            <a:lvl4pPr>
              <a:defRPr sz="1600" baseline="0">
                <a:latin typeface="Times New Roman" panose="02020603050405020304" pitchFamily="18" charset="0"/>
              </a:defRPr>
            </a:lvl4pPr>
            <a:lvl5pPr>
              <a:defRPr sz="1600" baseline="0"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77EDCB-3AB2-4DD6-9BA4-A31065C741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A3B76845-1790-4EB1-9282-36AE0421D8CE}" type="datetime1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601DEF-208B-4D98-A09A-0FF841E3B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2C83ED-35F1-4763-8830-469EB261E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35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169DF01-4EA0-440B-B2F2-BFF6A74E21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42B22C7A-86E7-44FC-BD1E-D4CBB3C4BFBF}" type="datetime1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0F18D7A-99DB-4991-8822-A81C06ABA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041E04-FCD4-4B10-AB62-CD5F28BA8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9D21AAF9-8164-429D-AB51-669BB5F5E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732155"/>
          </a:xfrm>
        </p:spPr>
        <p:txBody>
          <a:bodyPr>
            <a:normAutofit/>
          </a:bodyPr>
          <a:lstStyle>
            <a:lvl1pPr>
              <a:defRPr sz="3600" baseline="0">
                <a:latin typeface="Times New Roman" panose="02020603050405020304" pitchFamily="18" charset="0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E4B8B451-791F-48AF-A9BF-BA1AE6CE98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214438"/>
            <a:ext cx="10515600" cy="502920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12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AA552A-0A55-46F9-AA8E-10A3A0AFF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97280"/>
            <a:ext cx="6172200" cy="476377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FE66D3-2E82-4B9A-B960-236386BEBA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105218"/>
            <a:ext cx="3932237" cy="47637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623B05-8731-4FE2-B32E-513BCA6908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E5150C0-CEB9-49D1-90E7-7D17865621F0}" type="datetime1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A47693-BE75-42BB-AC79-A214D6211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B57467-E1B0-4F63-95DA-9BCD8BFE2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CE65D977-B7EC-4983-AEFF-AFA09A067D19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9"/>
            <a:ext cx="10515600" cy="7321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3600"/>
              <a:t>单击此处编辑母版标题样式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05546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65D7CD5-1198-4D35-A973-BD3FF97D2A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97280"/>
            <a:ext cx="6172200" cy="47637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C36EBCC-CDED-4D1D-B7DB-A17DE30228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097280"/>
            <a:ext cx="3932237" cy="47717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21BEAB4-3142-4F59-A02E-2C4FC1352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89A4C779-EBB8-4FBA-8700-04755117279B}" type="datetime1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814EA21-FBA6-41B4-9B7B-DB9B3BB0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EC8405-8448-4A28-9AD6-CB9522DBD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4B144BB-E9DE-4E9C-B83B-14D2336A988C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9"/>
            <a:ext cx="10515600" cy="7321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3600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718596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F2F8189-6E1E-455D-8D75-4A7FE652C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A1F293-2C8F-49CF-B2F8-8FA8FA119D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C8780C-71EB-42BF-A64D-8A1B26EC17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BC6F1-E3E1-4101-8361-4E4FE5C350C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695F84-DFF0-4B07-9C60-097CFC34F8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8D5C0-4560-45BD-BA73-FBFE67B58086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4B02FAA2-32F7-4487-9178-EC44D3BA9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91897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6" r:id="rId4"/>
    <p:sldLayoutId id="2147483657" r:id="rId5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F35D76A9-16E8-46F3-8DF6-B750F98919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BC727298-0125-48C1-8539-728E3CCDB2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42D6E08-37DB-4F43-AD84-29D54A31F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" y="2316163"/>
            <a:ext cx="10942320" cy="240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35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11D2EE-52B0-4103-B172-1362537F3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Making reads efficient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F07137-4B07-4D49-B830-85C9761B2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3480" y="1247141"/>
            <a:ext cx="10515600" cy="4744088"/>
          </a:xfrm>
        </p:spPr>
        <p:txBody>
          <a:bodyPr/>
          <a:lstStyle/>
          <a:p>
            <a:r>
              <a:rPr lang="en-US" altLang="zh-CN" dirty="0"/>
              <a:t>Avoid quorum read</a:t>
            </a:r>
          </a:p>
          <a:p>
            <a:pPr lvl="1"/>
            <a:r>
              <a:rPr lang="en-US" altLang="zh-CN" dirty="0"/>
              <a:t>Use read views to support snapshot isolation </a:t>
            </a:r>
          </a:p>
          <a:p>
            <a:pPr lvl="1"/>
            <a:r>
              <a:rPr lang="en-US" altLang="zh-CN" dirty="0"/>
              <a:t>Instance can request it directly from any of those segments</a:t>
            </a:r>
          </a:p>
          <a:p>
            <a:pPr lvl="1"/>
            <a:r>
              <a:rPr lang="en-US" altLang="zh-CN" dirty="0"/>
              <a:t>Track response time from storage nodes </a:t>
            </a:r>
          </a:p>
          <a:p>
            <a:pPr lvl="1"/>
            <a:r>
              <a:rPr lang="en-US" altLang="zh-CN" dirty="0"/>
              <a:t>Issue a request to the segment with the lowest measured latency</a:t>
            </a:r>
          </a:p>
          <a:p>
            <a:pPr lvl="1"/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B20E1E6-4C41-4666-A087-88655AA68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952B6B5-AC16-4C8A-A259-48C1D6DD1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3200400"/>
            <a:ext cx="5410200" cy="352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052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79579E-5334-4604-ABCF-8C6B0F888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Making reads efficient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86C0DD-48EA-480C-BBCB-07176CE0C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Scaling Reads Using Read Replicas</a:t>
            </a:r>
          </a:p>
          <a:p>
            <a:pPr lvl="1"/>
            <a:r>
              <a:rPr lang="en-US" altLang="zh-CN" dirty="0"/>
              <a:t> Read replicas </a:t>
            </a:r>
            <a:r>
              <a:rPr lang="en-US" altLang="zh-CN" u="sng" dirty="0"/>
              <a:t>attach to the same storage </a:t>
            </a:r>
            <a:r>
              <a:rPr lang="en-US" altLang="zh-CN" dirty="0"/>
              <a:t>volume as the writer instance </a:t>
            </a:r>
          </a:p>
          <a:p>
            <a:pPr lvl="1"/>
            <a:r>
              <a:rPr lang="en-US" altLang="zh-CN" dirty="0"/>
              <a:t>A page in the buffer cache must always be of the latest version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03470B-CE40-46B5-8158-1C11009B5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11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338F17D-8827-484D-8DA3-A2F5EE92C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619" y="2682240"/>
            <a:ext cx="8636296" cy="349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18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D846B3-CF0C-4991-93C4-5ACD43822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Making reads efficient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01563F-624E-41BB-A03A-C605A01E7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Structural Consistency in Aurora Replicas</a:t>
            </a:r>
          </a:p>
          <a:p>
            <a:pPr lvl="1"/>
            <a:r>
              <a:rPr lang="en-US" altLang="zh-CN" dirty="0"/>
              <a:t>Three invariants to manage replicas</a:t>
            </a:r>
          </a:p>
          <a:p>
            <a:pPr lvl="2"/>
            <a:r>
              <a:rPr lang="en-US" altLang="zh-CN" dirty="0"/>
              <a:t>Replica read views must lag durability consistency points at the writer instance</a:t>
            </a:r>
          </a:p>
          <a:p>
            <a:pPr lvl="2"/>
            <a:r>
              <a:rPr lang="en-US" altLang="zh-CN" dirty="0"/>
              <a:t>Structural changes to the database must be made visible to the replica atomically</a:t>
            </a:r>
          </a:p>
          <a:p>
            <a:pPr lvl="2"/>
            <a:r>
              <a:rPr lang="en-US" altLang="zh-CN" dirty="0"/>
              <a:t>Read views on replicas must be anchorable to equivalent points in time on the writer instance</a:t>
            </a:r>
          </a:p>
          <a:p>
            <a:r>
              <a:rPr lang="en-US" altLang="zh-CN" dirty="0"/>
              <a:t>Snapshot Isolation and Read View Anchors in Aurora Replicas</a:t>
            </a:r>
          </a:p>
          <a:p>
            <a:pPr lvl="1"/>
            <a:r>
              <a:rPr lang="en-US" altLang="zh-CN" dirty="0"/>
              <a:t>Read views are built based on VDL points and transaction commit history</a:t>
            </a:r>
          </a:p>
          <a:p>
            <a:pPr lvl="1"/>
            <a:r>
              <a:rPr lang="en-US" altLang="zh-CN" dirty="0"/>
              <a:t>The storage nodes will only accept read requests between PGMRPL and SCL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14D4C56-E1B9-4804-B836-DEA82124A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0261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C27724-273F-430B-9662-8E55D9AD2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Crash Recovery in Aurora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C78EE2-B9B3-48D4-AB9A-B0F4F69A1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Reach at least a read quorum </a:t>
            </a:r>
          </a:p>
          <a:p>
            <a:pPr marL="0" indent="0">
              <a:buNone/>
            </a:pPr>
            <a:r>
              <a:rPr lang="en-US" altLang="zh-CN" dirty="0"/>
              <a:t>for each protection group</a:t>
            </a:r>
          </a:p>
          <a:p>
            <a:r>
              <a:rPr lang="en-US" altLang="zh-CN" dirty="0"/>
              <a:t>Re-compute PGCLs and VCL</a:t>
            </a:r>
          </a:p>
          <a:p>
            <a:r>
              <a:rPr lang="en-US" altLang="zh-CN" dirty="0"/>
              <a:t>Truncate LSN&gt;VDL</a:t>
            </a:r>
          </a:p>
          <a:p>
            <a:r>
              <a:rPr lang="en-US" altLang="zh-CN" dirty="0"/>
              <a:t>Repair write quorum from </a:t>
            </a:r>
          </a:p>
          <a:p>
            <a:pPr marL="0" indent="0">
              <a:buNone/>
            </a:pPr>
            <a:r>
              <a:rPr lang="en-US" altLang="zh-CN" dirty="0"/>
              <a:t>the available read quorum to</a:t>
            </a:r>
          </a:p>
          <a:p>
            <a:pPr marL="0" indent="0">
              <a:buNone/>
            </a:pPr>
            <a:r>
              <a:rPr lang="en-US" altLang="zh-CN" dirty="0"/>
              <a:t>rebuild the failed segments</a:t>
            </a:r>
          </a:p>
          <a:p>
            <a:r>
              <a:rPr lang="en-US" altLang="zh-CN" dirty="0"/>
              <a:t>Undo </a:t>
            </a:r>
          </a:p>
          <a:p>
            <a:endParaRPr lang="en-US" altLang="zh-CN" dirty="0"/>
          </a:p>
          <a:p>
            <a:r>
              <a:rPr lang="en-US" altLang="zh-CN" dirty="0"/>
              <a:t>No redo replay</a:t>
            </a:r>
          </a:p>
          <a:p>
            <a:r>
              <a:rPr lang="en-US" altLang="zh-CN" dirty="0"/>
              <a:t>Undo is required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55A14C-8115-435A-A0E4-0D00BE429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447ED8C-491E-496E-95EE-F6E14C615D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931"/>
          <a:stretch/>
        </p:blipFill>
        <p:spPr>
          <a:xfrm>
            <a:off x="4837883" y="1656394"/>
            <a:ext cx="5899513" cy="39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63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9240F7-5A68-468C-92A8-28CAFB6A5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Failures and quorum membership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A55E50-3C6D-4078-81A7-A9BFE80B2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Using Quorum Sets to Change Membership</a:t>
            </a:r>
          </a:p>
          <a:p>
            <a:pPr lvl="1"/>
            <a:r>
              <a:rPr lang="en-US" altLang="zh-CN" dirty="0"/>
              <a:t>At least two transitions per membership change</a:t>
            </a:r>
          </a:p>
          <a:p>
            <a:pPr lvl="1"/>
            <a:r>
              <a:rPr lang="en-US" altLang="zh-CN" dirty="0"/>
              <a:t>Write set: 4/6 ABCDEF  </a:t>
            </a:r>
            <a:r>
              <a:rPr lang="en-US" altLang="zh-CN" b="1" dirty="0"/>
              <a:t>AND</a:t>
            </a:r>
            <a:r>
              <a:rPr lang="en-US" altLang="zh-CN" dirty="0"/>
              <a:t>  4/6 ABCDEG</a:t>
            </a:r>
          </a:p>
          <a:p>
            <a:pPr lvl="1"/>
            <a:r>
              <a:rPr lang="en-US" altLang="zh-CN" dirty="0"/>
              <a:t>Read set: 3/6 ABCDEF   </a:t>
            </a:r>
            <a:r>
              <a:rPr lang="en-US" altLang="zh-CN" b="1" dirty="0"/>
              <a:t>OR</a:t>
            </a:r>
            <a:r>
              <a:rPr lang="en-US" altLang="zh-CN" dirty="0"/>
              <a:t>  3/6 ABCDEG</a:t>
            </a:r>
          </a:p>
          <a:p>
            <a:pPr lvl="1"/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93D4703-6FBA-4C61-BB06-35E3CA2F7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14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055F472-ED7B-441D-98B1-7A4837FEA9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03" r="10869"/>
          <a:stretch/>
        </p:blipFill>
        <p:spPr>
          <a:xfrm>
            <a:off x="7040881" y="1749016"/>
            <a:ext cx="4312919" cy="411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916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F51A61-CFF3-43DF-9C5A-AF80E8F31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Failures and quorum membership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B944F1-55D2-4A0B-A06F-DC5398B76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Using Quorum Sets to Reduce Costs</a:t>
            </a:r>
          </a:p>
          <a:p>
            <a:pPr lvl="1"/>
            <a:r>
              <a:rPr lang="en-US" altLang="zh-CN" dirty="0"/>
              <a:t>PG=3 full segment+3 tail segment </a:t>
            </a:r>
            <a:r>
              <a:rPr lang="zh-CN" altLang="en-US" dirty="0"/>
              <a:t>混布模式</a:t>
            </a:r>
            <a:endParaRPr lang="en-US" altLang="zh-CN" dirty="0"/>
          </a:p>
          <a:p>
            <a:pPr lvl="1"/>
            <a:r>
              <a:rPr lang="en-US" altLang="zh-CN" dirty="0"/>
              <a:t>Read quorum: 3/6 AND 1/3 full segment</a:t>
            </a:r>
          </a:p>
          <a:p>
            <a:pPr lvl="1"/>
            <a:r>
              <a:rPr lang="en-US" altLang="zh-CN" dirty="0"/>
              <a:t>Write quorum: 4/6 OR ¼ full segment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94E18F1-B56E-4664-AD57-C2BCBF9C2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5EB1762-293F-4E4F-AAC0-8383D40D63D7}"/>
              </a:ext>
            </a:extLst>
          </p:cNvPr>
          <p:cNvSpPr txBox="1"/>
          <p:nvPr/>
        </p:nvSpPr>
        <p:spPr>
          <a:xfrm>
            <a:off x="6440805" y="5297162"/>
            <a:ext cx="46682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segment: redo log + materialized data block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Tail segment: redo log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1584FAA-3F29-4980-AAE1-29228BBF1A7E}"/>
              </a:ext>
            </a:extLst>
          </p:cNvPr>
          <p:cNvSpPr txBox="1"/>
          <p:nvPr/>
        </p:nvSpPr>
        <p:spPr>
          <a:xfrm>
            <a:off x="2941320" y="3093720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使用多类型副本控制开销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DC74DD7-8CB1-4345-BE3A-C37C25A53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0805" y="1432875"/>
            <a:ext cx="5067875" cy="374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867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D65471-5CF3-4EF9-BC90-71ACA8ED3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00A8AA-1071-40F9-AF49-015DEFD77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Make writes efficient</a:t>
            </a:r>
          </a:p>
          <a:p>
            <a:pPr lvl="1"/>
            <a:r>
              <a:rPr lang="en-US" altLang="zh-CN" dirty="0" err="1"/>
              <a:t>Asychronous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log no data blocks</a:t>
            </a:r>
          </a:p>
          <a:p>
            <a:pPr lvl="1"/>
            <a:r>
              <a:rPr lang="en-US" altLang="zh-CN" dirty="0"/>
              <a:t>Quorum</a:t>
            </a:r>
          </a:p>
          <a:p>
            <a:pPr lvl="1"/>
            <a:r>
              <a:rPr lang="en-US" altLang="zh-CN" dirty="0"/>
              <a:t>Advance VCL</a:t>
            </a:r>
          </a:p>
          <a:p>
            <a:pPr lvl="1"/>
            <a:r>
              <a:rPr lang="en-US" altLang="zh-CN" dirty="0"/>
              <a:t>Crash Recovery </a:t>
            </a:r>
          </a:p>
          <a:p>
            <a:r>
              <a:rPr lang="en-US" altLang="zh-CN" dirty="0"/>
              <a:t>Make reads efficient</a:t>
            </a:r>
          </a:p>
          <a:p>
            <a:pPr lvl="1"/>
            <a:r>
              <a:rPr lang="en-US" altLang="zh-CN" dirty="0"/>
              <a:t>Avoid</a:t>
            </a:r>
            <a:r>
              <a:rPr lang="zh-CN" altLang="en-US" dirty="0"/>
              <a:t> </a:t>
            </a:r>
            <a:r>
              <a:rPr lang="en-US" altLang="zh-CN" dirty="0"/>
              <a:t>quorum read</a:t>
            </a:r>
          </a:p>
          <a:p>
            <a:pPr lvl="1"/>
            <a:r>
              <a:rPr lang="en-US" altLang="zh-CN" dirty="0"/>
              <a:t>Shared distributed storage volume</a:t>
            </a:r>
          </a:p>
          <a:p>
            <a:pPr lvl="1"/>
            <a:r>
              <a:rPr lang="en-US" altLang="zh-CN" dirty="0"/>
              <a:t>Writing limits reading</a:t>
            </a:r>
          </a:p>
          <a:p>
            <a:r>
              <a:rPr lang="en-US" altLang="zh-CN" dirty="0"/>
              <a:t>Quorum membership</a:t>
            </a:r>
          </a:p>
          <a:p>
            <a:pPr lvl="1"/>
            <a:r>
              <a:rPr lang="en-US" altLang="zh-CN" dirty="0"/>
              <a:t>At least two transitions per membership change</a:t>
            </a:r>
          </a:p>
          <a:p>
            <a:pPr lvl="1"/>
            <a:r>
              <a:rPr lang="en-US" altLang="zh-CN" dirty="0"/>
              <a:t>Full segment and tail segment</a:t>
            </a:r>
          </a:p>
          <a:p>
            <a:pPr lvl="1"/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31832FF-CE13-4E0F-9C53-23CE49AED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983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1CCC8ED-A1F3-44E1-BD3B-526CB6FF7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17</a:t>
            </a:fld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0173588-3560-481A-96C1-BD9BA406D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Lock Manager</a:t>
            </a:r>
            <a:endParaRPr lang="zh-CN" altLang="en-US" dirty="0"/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7D4C46C-2862-4D09-8947-5AB9933CDB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29B2AB7-7697-4C71-94FB-9419922378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965"/>
          <a:stretch/>
        </p:blipFill>
        <p:spPr>
          <a:xfrm>
            <a:off x="434339" y="1214438"/>
            <a:ext cx="7856221" cy="318992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467EBE6-94C9-4EEE-A3AD-2EAE8B5EC0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1079" y="3411173"/>
            <a:ext cx="5884069" cy="294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7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B341B96-3F93-45FE-9959-2F435FEF8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18</a:t>
            </a:fld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1A14280-8B6C-43C9-B8E8-909B452BE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09425E21-3DF2-49DC-B54A-F78FEF20592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E297E2C-042A-4C96-9BA0-AFBF3547A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7681"/>
            <a:ext cx="12192000" cy="596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4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839EAE8-B6C4-404E-8960-D500C2487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19</a:t>
            </a:fld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95D1F3B-8E33-4571-8A94-17E92A6B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9443A272-68A2-4D73-985B-F586C75F0B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B62DE4D-360D-40C1-BB3A-706CE586B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1755"/>
            <a:ext cx="12192000" cy="617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873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75667F-F344-4FBD-B5BB-672DB0D8C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Before Aurora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BCCDEB-355B-45AA-8ECA-235DA99C0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Cloud database:</a:t>
            </a:r>
          </a:p>
          <a:p>
            <a:pPr lvl="1"/>
            <a:r>
              <a:rPr lang="en-US" altLang="zh-CN" dirty="0"/>
              <a:t>RDS</a:t>
            </a:r>
            <a:endParaRPr lang="en-US" altLang="zh-CN" b="0" i="0" dirty="0">
              <a:solidFill>
                <a:srgbClr val="555555"/>
              </a:solidFill>
              <a:effectLst/>
              <a:latin typeface="Lato" panose="020F0502020204030203" pitchFamily="34" charset="0"/>
            </a:endParaRPr>
          </a:p>
          <a:p>
            <a:pPr marL="457189" lvl="1" indent="0">
              <a:buNone/>
            </a:pPr>
            <a:r>
              <a:rPr lang="en-US" altLang="zh-CN" dirty="0">
                <a:solidFill>
                  <a:srgbClr val="555555"/>
                </a:solidFill>
                <a:latin typeface="Lato" panose="020F0502020204030203" pitchFamily="34" charset="0"/>
              </a:rPr>
              <a:t>	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shared-disk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存储计算分离架构</a:t>
            </a:r>
            <a:endParaRPr lang="en-US" altLang="zh-CN" b="0" i="0" dirty="0">
              <a:solidFill>
                <a:srgbClr val="555555"/>
              </a:solidFill>
              <a:effectLst/>
              <a:latin typeface="Lato" panose="020F0502020204030203" pitchFamily="34" charset="0"/>
            </a:endParaRPr>
          </a:p>
          <a:p>
            <a:pPr marL="457189" lvl="1" indent="0">
              <a:buNone/>
            </a:pPr>
            <a:r>
              <a:rPr lang="en-US" altLang="zh-CN" dirty="0">
                <a:solidFill>
                  <a:srgbClr val="555555"/>
                </a:solidFill>
                <a:latin typeface="Lato" panose="020F0502020204030203" pitchFamily="34" charset="0"/>
              </a:rPr>
              <a:t>	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单机数据库在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VM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上运行，底下是云存储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EBS</a:t>
            </a:r>
          </a:p>
          <a:p>
            <a:pPr marL="457189" lvl="1" indent="0">
              <a:buNone/>
            </a:pPr>
            <a:r>
              <a:rPr lang="en-US" altLang="zh-CN" dirty="0">
                <a:solidFill>
                  <a:srgbClr val="555555"/>
                </a:solidFill>
                <a:latin typeface="Lato" panose="020F0502020204030203" pitchFamily="34" charset="0"/>
              </a:rPr>
              <a:t>	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最大限度保证兼容，但是</a:t>
            </a:r>
            <a:r>
              <a:rPr lang="zh-CN" altLang="en-US" dirty="0">
                <a:solidFill>
                  <a:srgbClr val="555555"/>
                </a:solidFill>
                <a:latin typeface="Lato" panose="020F0502020204030203" pitchFamily="34" charset="0"/>
              </a:rPr>
              <a:t>扩展需要分库分表</a:t>
            </a:r>
            <a:endParaRPr lang="en-US" altLang="zh-CN" dirty="0"/>
          </a:p>
          <a:p>
            <a:pPr lvl="1"/>
            <a:r>
              <a:rPr lang="en-US" altLang="zh-CN" dirty="0"/>
              <a:t>Spanner</a:t>
            </a:r>
          </a:p>
          <a:p>
            <a:pPr marL="914377" lvl="2" indent="0">
              <a:buNone/>
            </a:pPr>
            <a:r>
              <a:rPr lang="en-US" altLang="zh-CN" dirty="0"/>
              <a:t>Shared nothing</a:t>
            </a:r>
            <a:r>
              <a:rPr lang="zh-CN" altLang="en-US" dirty="0"/>
              <a:t>架构</a:t>
            </a:r>
            <a:endParaRPr lang="en-US" altLang="zh-CN" dirty="0"/>
          </a:p>
          <a:p>
            <a:pPr marL="914377" lvl="2" indent="0">
              <a:buNone/>
            </a:pP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数据水平切分为若干个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shard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，由多个节点服务，相互不共享数据，涉及到不同节点的事务需要使用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2PC</a:t>
            </a:r>
          </a:p>
          <a:p>
            <a:pPr marL="914377" lvl="2" indent="0">
              <a:buNone/>
            </a:pPr>
            <a:r>
              <a:rPr lang="zh-CN" altLang="en-US" dirty="0">
                <a:solidFill>
                  <a:srgbClr val="555555"/>
                </a:solidFill>
                <a:latin typeface="Lato" panose="020F0502020204030203" pitchFamily="34" charset="0"/>
              </a:rPr>
              <a:t>扩展性更好，但是兼容性较差</a:t>
            </a:r>
            <a:endParaRPr lang="en-US" altLang="zh-CN" b="0" i="0" dirty="0">
              <a:solidFill>
                <a:srgbClr val="555555"/>
              </a:solidFill>
              <a:effectLst/>
              <a:latin typeface="Lato" panose="020F0502020204030203" pitchFamily="34" charset="0"/>
            </a:endParaRPr>
          </a:p>
          <a:p>
            <a:pPr marL="914377" lvl="2" indent="0">
              <a:buNone/>
            </a:pPr>
            <a:endParaRPr lang="en-US" altLang="zh-CN" dirty="0">
              <a:solidFill>
                <a:srgbClr val="555555"/>
              </a:solidFill>
              <a:latin typeface="Lato" panose="020F0502020204030203" pitchFamily="34" charset="0"/>
            </a:endParaRPr>
          </a:p>
          <a:p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Aurora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顺着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RDS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shard-disk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的思路演进，解决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RDS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Lato" panose="020F0502020204030203" pitchFamily="34" charset="0"/>
              </a:rPr>
              <a:t>的网络吞吐问题</a:t>
            </a:r>
            <a:endParaRPr lang="en-US" altLang="zh-CN" b="0" i="0" dirty="0">
              <a:solidFill>
                <a:srgbClr val="555555"/>
              </a:solidFill>
              <a:effectLst/>
              <a:latin typeface="Lato" panose="020F0502020204030203" pitchFamily="34" charset="0"/>
            </a:endParaRPr>
          </a:p>
          <a:p>
            <a:r>
              <a:rPr lang="zh-CN" altLang="en-US" dirty="0">
                <a:solidFill>
                  <a:srgbClr val="555555"/>
                </a:solidFill>
                <a:latin typeface="Lato" panose="020F0502020204030203" pitchFamily="34" charset="0"/>
              </a:rPr>
              <a:t>是基于</a:t>
            </a:r>
            <a:r>
              <a:rPr lang="en-US" altLang="zh-CN" dirty="0" err="1">
                <a:solidFill>
                  <a:srgbClr val="555555"/>
                </a:solidFill>
                <a:latin typeface="Lato" panose="020F0502020204030203" pitchFamily="34" charset="0"/>
              </a:rPr>
              <a:t>mysql</a:t>
            </a:r>
            <a:r>
              <a:rPr lang="zh-CN" altLang="en-US" dirty="0">
                <a:solidFill>
                  <a:srgbClr val="555555"/>
                </a:solidFill>
                <a:latin typeface="Lato" panose="020F0502020204030203" pitchFamily="34" charset="0"/>
              </a:rPr>
              <a:t>的分布式数据库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A472A50-78F1-48B0-84D9-AD57FCC20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12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34AFBCC-FBD7-410A-BAB7-9FC7288D7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20</a:t>
            </a:fld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D856F74-CC62-4BD9-893B-B1DDE229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4682E5CC-7F8F-4FFE-89C8-8C095B9FB4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CE3F154-5AF9-4BD6-8B65-6725FD8EB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4169"/>
            <a:ext cx="12192000" cy="576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16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FF354E9-3ECA-4EC4-B271-A00DD8072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21</a:t>
            </a:fld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B2C57B7-5584-42CD-AF7F-1CFB8F374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D76506A5-1D02-4ECA-A5B1-10B1C6B7A0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4124393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C6BD822-F68A-4190-AEDD-70E3163C0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22</a:t>
            </a:fld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E012060-73A7-44D9-A280-AB62ADC7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42CE7A53-0F80-4C9D-AE8C-0B976433C30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2529386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C3E8DC-4BF2-4567-8148-1135FA49C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F49EA3-CD03-4F4E-9A1F-E085237CE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Mysql</a:t>
            </a:r>
            <a:r>
              <a:rPr lang="zh-CN" altLang="en-US" dirty="0"/>
              <a:t>分为三层，第一层连接和线程处理，第二层包含了大多数 </a:t>
            </a:r>
            <a:r>
              <a:rPr lang="en-US" altLang="zh-CN" dirty="0"/>
              <a:t>MySQL </a:t>
            </a:r>
            <a:r>
              <a:rPr lang="zh-CN" altLang="en-US" dirty="0"/>
              <a:t>的核心服务，包括了对 </a:t>
            </a:r>
            <a:r>
              <a:rPr lang="en-US" altLang="zh-CN" dirty="0"/>
              <a:t>SQL </a:t>
            </a:r>
            <a:r>
              <a:rPr lang="zh-CN" altLang="en-US" dirty="0"/>
              <a:t>的解析、分析、优化和缓存等功能，存储过程、触发器和视图都是在这里实现的；而第三层就是 </a:t>
            </a:r>
            <a:r>
              <a:rPr lang="en-US" altLang="zh-CN" dirty="0"/>
              <a:t>MySQL </a:t>
            </a:r>
            <a:r>
              <a:rPr lang="zh-CN" altLang="en-US" dirty="0"/>
              <a:t>中真正负责数据的存储和提取的存储引擎，例如：</a:t>
            </a:r>
            <a:r>
              <a:rPr lang="en-US" altLang="zh-CN" dirty="0" err="1"/>
              <a:t>InnoDB</a:t>
            </a:r>
            <a:r>
              <a:rPr lang="zh-CN" altLang="en-US" dirty="0"/>
              <a:t>、</a:t>
            </a:r>
            <a:r>
              <a:rPr lang="en-US" altLang="zh-CN" dirty="0" err="1"/>
              <a:t>MyISAM</a:t>
            </a:r>
            <a:r>
              <a:rPr lang="zh-CN" altLang="en-US" dirty="0"/>
              <a:t> 等。</a:t>
            </a:r>
            <a:endParaRPr lang="en-US" altLang="zh-CN" dirty="0"/>
          </a:p>
          <a:p>
            <a:r>
              <a:rPr lang="zh-CN" altLang="en-US" dirty="0"/>
              <a:t>表空间</a:t>
            </a:r>
            <a:r>
              <a:rPr lang="en-US" altLang="zh-CN" dirty="0"/>
              <a:t>(tablespace)</a:t>
            </a:r>
            <a:r>
              <a:rPr lang="zh-CN" altLang="en-US" dirty="0"/>
              <a:t>、段</a:t>
            </a:r>
            <a:r>
              <a:rPr lang="en-US" altLang="zh-CN" dirty="0"/>
              <a:t>(segment)</a:t>
            </a:r>
            <a:r>
              <a:rPr lang="zh-CN" altLang="en-US" dirty="0"/>
              <a:t>、区</a:t>
            </a:r>
            <a:r>
              <a:rPr lang="en-US" altLang="zh-CN" dirty="0"/>
              <a:t>(extent)</a:t>
            </a:r>
            <a:r>
              <a:rPr lang="zh-CN" altLang="en-US" dirty="0"/>
              <a:t>、页</a:t>
            </a:r>
            <a:r>
              <a:rPr lang="en-US" altLang="zh-CN" dirty="0"/>
              <a:t>(page)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4900A2F-FB67-4A55-9FB7-FFD864F2C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23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47500D1-B26A-4E22-924A-043990E35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436" y="4682792"/>
            <a:ext cx="2641770" cy="211201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4BDE8BA-8CE5-4018-A893-25F4FC4DE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262" y="4586141"/>
            <a:ext cx="3608303" cy="207339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BDD1A37-48DC-4C10-9854-CCDC8E1F08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362" y="4540721"/>
            <a:ext cx="3478171" cy="218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8742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98180B-D8E6-46D5-903C-FFBF84DAB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Quorum</a:t>
            </a:r>
            <a:r>
              <a:rPr lang="zh-CN" altLang="en-US" dirty="0"/>
              <a:t>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DEE367-A44E-4CAE-A955-CD4DE77EC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读和写只操作所有的副本集合</a:t>
            </a:r>
            <a:endParaRPr lang="en-US" altLang="zh-CN" dirty="0"/>
          </a:p>
          <a:p>
            <a:r>
              <a:rPr lang="zh-CN" altLang="en-US" dirty="0"/>
              <a:t>规则：</a:t>
            </a:r>
            <a:endParaRPr lang="en-US" altLang="zh-CN" dirty="0"/>
          </a:p>
          <a:p>
            <a:r>
              <a:rPr lang="en-US" altLang="zh-CN" dirty="0"/>
              <a:t>1. </a:t>
            </a:r>
            <a:r>
              <a:rPr lang="zh-CN" altLang="en-US" dirty="0"/>
              <a:t>读取的副本集合</a:t>
            </a:r>
            <a:r>
              <a:rPr lang="en-US" altLang="zh-CN" dirty="0" err="1"/>
              <a:t>Vr</a:t>
            </a:r>
            <a:r>
              <a:rPr lang="en-US" altLang="zh-CN" dirty="0"/>
              <a:t> </a:t>
            </a:r>
            <a:r>
              <a:rPr lang="zh-CN" altLang="en-US" dirty="0"/>
              <a:t>和 写入的副本集合</a:t>
            </a:r>
            <a:r>
              <a:rPr lang="en-US" altLang="zh-CN" dirty="0" err="1"/>
              <a:t>Vw</a:t>
            </a:r>
            <a:r>
              <a:rPr lang="zh-CN" altLang="en-US" dirty="0"/>
              <a:t>，二者必须有交集（至少一个副本重叠），满足</a:t>
            </a:r>
            <a:r>
              <a:rPr lang="en-US" altLang="zh-CN" dirty="0" err="1"/>
              <a:t>Vr</a:t>
            </a:r>
            <a:r>
              <a:rPr lang="en-US" altLang="zh-CN" dirty="0"/>
              <a:t> + </a:t>
            </a:r>
            <a:r>
              <a:rPr lang="en-US" altLang="zh-CN" dirty="0" err="1"/>
              <a:t>Vw</a:t>
            </a:r>
            <a:r>
              <a:rPr lang="en-US" altLang="zh-CN" dirty="0"/>
              <a:t> &gt;V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2. </a:t>
            </a:r>
            <a:r>
              <a:rPr lang="zh-CN" altLang="en-US" dirty="0"/>
              <a:t>两次写操作的副本集合也必须有交集，满足： </a:t>
            </a:r>
            <a:r>
              <a:rPr lang="en-US" altLang="zh-CN" dirty="0" err="1"/>
              <a:t>Vw</a:t>
            </a:r>
            <a:r>
              <a:rPr lang="en-US" altLang="zh-CN" dirty="0"/>
              <a:t> &gt; V/2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优点：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它无需等所有节点回应，能像处理短暂故障一样处理长时间故障的节点，也能处理某个节点特别慢的场景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2C80DAD-8AFF-4CE7-8677-1D5483889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69696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D67ABE-D5E0-4580-953F-C1535F773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为什么是</a:t>
            </a:r>
            <a:r>
              <a:rPr lang="en-US" altLang="zh-CN" dirty="0"/>
              <a:t>4/6</a:t>
            </a:r>
            <a:r>
              <a:rPr lang="zh-CN" altLang="en-US" dirty="0"/>
              <a:t>而不是</a:t>
            </a:r>
            <a:r>
              <a:rPr lang="en-US" altLang="zh-CN" dirty="0"/>
              <a:t>2/3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A41728-CB8F-4801-815E-F6C0E40D1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如果是</a:t>
            </a:r>
            <a:r>
              <a:rPr lang="en-US" altLang="zh-CN" dirty="0"/>
              <a:t>2/3</a:t>
            </a:r>
            <a:r>
              <a:rPr lang="zh-CN" altLang="en-US" dirty="0"/>
              <a:t>模型，那么如果一个节点宕机，再丢失</a:t>
            </a:r>
            <a:r>
              <a:rPr lang="en-US" altLang="zh-CN" dirty="0"/>
              <a:t>1</a:t>
            </a:r>
            <a:r>
              <a:rPr lang="zh-CN" altLang="en-US" dirty="0"/>
              <a:t>个副本，就只剩下</a:t>
            </a:r>
            <a:r>
              <a:rPr lang="en-US" altLang="zh-CN" dirty="0"/>
              <a:t>1</a:t>
            </a:r>
            <a:r>
              <a:rPr lang="zh-CN" altLang="en-US" dirty="0"/>
              <a:t>个副本，将出现可能不能识别到读到最新版本的数据</a:t>
            </a:r>
            <a:endParaRPr lang="en-US" altLang="zh-CN" dirty="0"/>
          </a:p>
          <a:p>
            <a:r>
              <a:rPr lang="zh-CN" altLang="en-US" dirty="0"/>
              <a:t>如果是</a:t>
            </a:r>
            <a:r>
              <a:rPr lang="en-US" altLang="zh-CN" dirty="0"/>
              <a:t>4/6</a:t>
            </a:r>
            <a:r>
              <a:rPr lang="zh-CN" altLang="en-US" dirty="0"/>
              <a:t>模型，如果一个节点宕机，再丢失</a:t>
            </a:r>
            <a:r>
              <a:rPr lang="en-US" altLang="zh-CN" dirty="0"/>
              <a:t>1</a:t>
            </a:r>
            <a:r>
              <a:rPr lang="zh-CN" altLang="en-US" dirty="0"/>
              <a:t>个副本，剩下</a:t>
            </a:r>
            <a:r>
              <a:rPr lang="en-US" altLang="zh-CN" dirty="0"/>
              <a:t>3</a:t>
            </a:r>
            <a:r>
              <a:rPr lang="zh-CN" altLang="en-US" dirty="0"/>
              <a:t>个副本，仍然可以正常运行</a:t>
            </a:r>
            <a:endParaRPr lang="en-US" altLang="zh-CN" dirty="0"/>
          </a:p>
          <a:p>
            <a:r>
              <a:rPr lang="zh-CN" altLang="en-US" dirty="0"/>
              <a:t>使用</a:t>
            </a:r>
            <a:r>
              <a:rPr lang="en-US" altLang="zh-CN" dirty="0"/>
              <a:t>4/6</a:t>
            </a:r>
            <a:r>
              <a:rPr lang="zh-CN" altLang="en-US" dirty="0"/>
              <a:t>基于假设：两个节点同时故障的概率很低</a:t>
            </a:r>
            <a:endParaRPr lang="en-US" altLang="zh-CN" dirty="0"/>
          </a:p>
          <a:p>
            <a:r>
              <a:rPr lang="en-US" altLang="zh-CN" dirty="0"/>
              <a:t>MTTF(</a:t>
            </a:r>
            <a:r>
              <a:rPr lang="zh-CN" altLang="en-US" dirty="0"/>
              <a:t>平均两次故障时间</a:t>
            </a:r>
            <a:r>
              <a:rPr lang="en-US" altLang="zh-CN" dirty="0"/>
              <a:t>)&gt;MTTR(</a:t>
            </a:r>
            <a:r>
              <a:rPr lang="zh-CN" altLang="en-US" dirty="0"/>
              <a:t>平均修复时间</a:t>
            </a:r>
            <a:r>
              <a:rPr lang="en-US" altLang="zh-CN" dirty="0"/>
              <a:t>),</a:t>
            </a:r>
            <a:r>
              <a:rPr lang="zh-CN" altLang="en-US" dirty="0"/>
              <a:t>保证修的时候又坏一个的概率很低</a:t>
            </a:r>
            <a:endParaRPr lang="en-US" altLang="zh-CN" dirty="0"/>
          </a:p>
          <a:p>
            <a:r>
              <a:rPr lang="en-US" altLang="zh-CN" dirty="0"/>
              <a:t>MTTF</a:t>
            </a:r>
            <a:r>
              <a:rPr lang="zh-CN" altLang="en-US" dirty="0"/>
              <a:t>难改善，</a:t>
            </a:r>
            <a:r>
              <a:rPr lang="en-US" altLang="zh-CN" dirty="0"/>
              <a:t>MTTR</a:t>
            </a:r>
            <a:r>
              <a:rPr lang="zh-CN" altLang="en-US" dirty="0"/>
              <a:t>易改善，所以采取分段存储</a:t>
            </a:r>
            <a:endParaRPr lang="en-US" altLang="zh-CN" dirty="0"/>
          </a:p>
          <a:p>
            <a:r>
              <a:rPr lang="zh-CN" altLang="en-US" dirty="0"/>
              <a:t>切分成每</a:t>
            </a:r>
            <a:r>
              <a:rPr lang="en-US" altLang="zh-CN" dirty="0"/>
              <a:t>10GB</a:t>
            </a:r>
            <a:r>
              <a:rPr lang="zh-CN" altLang="en-US" dirty="0"/>
              <a:t>一个</a:t>
            </a:r>
            <a:r>
              <a:rPr lang="en-US" altLang="zh-CN" dirty="0"/>
              <a:t>chunk</a:t>
            </a:r>
            <a:r>
              <a:rPr lang="zh-CN" altLang="en-US" dirty="0"/>
              <a:t>，每个</a:t>
            </a:r>
            <a:r>
              <a:rPr lang="en-US" altLang="zh-CN" dirty="0"/>
              <a:t>chunk</a:t>
            </a:r>
            <a:r>
              <a:rPr lang="zh-CN" altLang="en-US" dirty="0"/>
              <a:t>的</a:t>
            </a:r>
            <a:r>
              <a:rPr lang="en-US" altLang="zh-CN" dirty="0"/>
              <a:t>6</a:t>
            </a:r>
            <a:r>
              <a:rPr lang="zh-CN" altLang="en-US" dirty="0"/>
              <a:t>个副本形成一个</a:t>
            </a:r>
            <a:r>
              <a:rPr lang="en-US" altLang="zh-CN" dirty="0"/>
              <a:t>PG</a:t>
            </a:r>
            <a:r>
              <a:rPr lang="zh-CN" altLang="en-US" dirty="0"/>
              <a:t>，副本修复时间以这个为单位很快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157F3C4-6155-4099-8D96-8A1AB2CC1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31136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06995-FB1A-435B-ABDE-FD8BDCA44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172C47-4525-4505-AB14-82DC3769C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这种方式的处理带来了高弹性，但是却出现了写放大问题</a:t>
            </a:r>
            <a:endParaRPr lang="en-US" altLang="zh-CN" dirty="0"/>
          </a:p>
          <a:p>
            <a:r>
              <a:rPr lang="zh-CN" altLang="en-US" dirty="0"/>
              <a:t>传统的</a:t>
            </a:r>
            <a:r>
              <a:rPr lang="en-US" altLang="zh-CN" dirty="0" err="1"/>
              <a:t>mysql</a:t>
            </a:r>
            <a:r>
              <a:rPr lang="zh-CN" altLang="en-US" dirty="0"/>
              <a:t>数据库存在双写</a:t>
            </a:r>
            <a:r>
              <a:rPr lang="en-US" altLang="zh-CN" dirty="0"/>
              <a:t>-</a:t>
            </a:r>
            <a:r>
              <a:rPr lang="zh-CN" altLang="en-US" dirty="0"/>
              <a:t>事务提交后，先写</a:t>
            </a:r>
            <a:r>
              <a:rPr lang="en-US" altLang="zh-CN" dirty="0"/>
              <a:t>redo log</a:t>
            </a:r>
            <a:r>
              <a:rPr lang="zh-CN" altLang="en-US" dirty="0"/>
              <a:t>，再写数据页，有写放大问题</a:t>
            </a:r>
            <a:endParaRPr lang="en-US" altLang="zh-CN" dirty="0"/>
          </a:p>
          <a:p>
            <a:r>
              <a:rPr lang="en-US" altLang="zh-CN" dirty="0"/>
              <a:t>Aurora</a:t>
            </a:r>
            <a:r>
              <a:rPr lang="zh-CN" altLang="en-US" dirty="0"/>
              <a:t>通过网络的写仅有写</a:t>
            </a:r>
            <a:r>
              <a:rPr lang="en-US" altLang="zh-CN" dirty="0"/>
              <a:t>redo log</a:t>
            </a:r>
            <a:r>
              <a:rPr lang="zh-CN" altLang="en-US" dirty="0"/>
              <a:t>，虽然有</a:t>
            </a:r>
            <a:r>
              <a:rPr lang="en-US" altLang="zh-CN" dirty="0"/>
              <a:t>6</a:t>
            </a:r>
            <a:r>
              <a:rPr lang="zh-CN" altLang="en-US" dirty="0"/>
              <a:t>倍的写放大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9665F53-C279-4EBA-9CBA-4F1C90AA5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292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DD156E-D65C-4BE8-964C-A0CE57F4A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相关概念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20248E-8E89-4F9F-BDA9-1F9FC1779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zh-CN" altLang="en-US" dirty="0"/>
              <a:t>一致性如何保证，在没有</a:t>
            </a:r>
            <a:r>
              <a:rPr lang="en-US" altLang="zh-CN" dirty="0"/>
              <a:t>2PC</a:t>
            </a:r>
            <a:r>
              <a:rPr lang="zh-CN" altLang="en-US" dirty="0"/>
              <a:t>的情况下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把数据库视为一个</a:t>
            </a:r>
            <a:r>
              <a:rPr lang="en-US" altLang="zh-CN" dirty="0"/>
              <a:t>redo log</a:t>
            </a:r>
            <a:r>
              <a:rPr lang="zh-CN" altLang="en-US" dirty="0"/>
              <a:t>流</a:t>
            </a:r>
            <a:endParaRPr lang="en-US" altLang="zh-CN" dirty="0"/>
          </a:p>
          <a:p>
            <a:r>
              <a:rPr lang="zh-CN" altLang="en-US" dirty="0"/>
              <a:t>异步处理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VCL</a:t>
            </a:r>
            <a:r>
              <a:rPr lang="zh-CN" altLang="en-US" dirty="0"/>
              <a:t>是存储服务能够保证这个之前的</a:t>
            </a:r>
            <a:r>
              <a:rPr lang="en-US" altLang="zh-CN" dirty="0"/>
              <a:t>log</a:t>
            </a:r>
            <a:r>
              <a:rPr lang="zh-CN" altLang="en-US" dirty="0"/>
              <a:t>均为可用</a:t>
            </a:r>
            <a:endParaRPr lang="en-US" altLang="zh-CN" dirty="0"/>
          </a:p>
          <a:p>
            <a:r>
              <a:rPr lang="zh-CN" altLang="en-US" dirty="0"/>
              <a:t>日志的持久化位置</a:t>
            </a:r>
            <a:endParaRPr lang="en-US" altLang="zh-CN" dirty="0"/>
          </a:p>
          <a:p>
            <a:r>
              <a:rPr lang="zh-CN" altLang="en-US" dirty="0"/>
              <a:t>存储的恢复中</a:t>
            </a:r>
            <a:r>
              <a:rPr lang="en-US" altLang="zh-CN" dirty="0"/>
              <a:t>LSN</a:t>
            </a:r>
            <a:r>
              <a:rPr lang="zh-CN" altLang="en-US" dirty="0"/>
              <a:t>大于</a:t>
            </a:r>
            <a:r>
              <a:rPr lang="en-US" altLang="zh-CN" dirty="0"/>
              <a:t>VCL</a:t>
            </a:r>
            <a:r>
              <a:rPr lang="zh-CN" altLang="en-US" dirty="0"/>
              <a:t>的要截断</a:t>
            </a:r>
            <a:endParaRPr lang="en-US" altLang="zh-CN" dirty="0"/>
          </a:p>
          <a:p>
            <a:r>
              <a:rPr lang="zh-CN" altLang="en-US" dirty="0"/>
              <a:t>数据库可以标记</a:t>
            </a:r>
            <a:r>
              <a:rPr lang="en-US" altLang="zh-CN" dirty="0"/>
              <a:t>CPL,</a:t>
            </a:r>
            <a:r>
              <a:rPr lang="zh-CN" altLang="en-US" dirty="0"/>
              <a:t>约束允许阶段的点子集</a:t>
            </a:r>
            <a:endParaRPr lang="en-US" altLang="zh-CN" dirty="0"/>
          </a:p>
          <a:p>
            <a:r>
              <a:rPr lang="en-US" altLang="zh-CN" dirty="0"/>
              <a:t>VDL=</a:t>
            </a:r>
            <a:r>
              <a:rPr lang="zh-CN" altLang="en-US" dirty="0"/>
              <a:t>小于等于</a:t>
            </a:r>
            <a:r>
              <a:rPr lang="en-US" altLang="zh-CN" dirty="0"/>
              <a:t>VCL</a:t>
            </a:r>
            <a:r>
              <a:rPr lang="zh-CN" altLang="en-US" dirty="0"/>
              <a:t>的最高</a:t>
            </a:r>
            <a:r>
              <a:rPr lang="en-US" altLang="zh-CN" dirty="0"/>
              <a:t>CPL</a:t>
            </a:r>
            <a:r>
              <a:rPr lang="zh-CN" altLang="en-US" dirty="0"/>
              <a:t>，截断</a:t>
            </a:r>
            <a:r>
              <a:rPr lang="en-US" altLang="zh-CN" dirty="0"/>
              <a:t>LSN</a:t>
            </a:r>
            <a:r>
              <a:rPr lang="zh-CN" altLang="en-US" dirty="0"/>
              <a:t>大于</a:t>
            </a:r>
            <a:r>
              <a:rPr lang="en-US" altLang="zh-CN" dirty="0"/>
              <a:t>VDL</a:t>
            </a:r>
            <a:r>
              <a:rPr lang="zh-CN" altLang="en-US" dirty="0"/>
              <a:t>的日志</a:t>
            </a:r>
            <a:endParaRPr lang="en-US" altLang="zh-CN" dirty="0"/>
          </a:p>
          <a:p>
            <a:r>
              <a:rPr lang="en-US" altLang="zh-CN" dirty="0"/>
              <a:t>LAL</a:t>
            </a:r>
            <a:r>
              <a:rPr lang="zh-CN" altLang="en-US" dirty="0"/>
              <a:t>数据库不会比存储系统走得太远，如果存储或网络不能跟上，还会引入反压力，从而限制传入的写操作。</a:t>
            </a:r>
            <a:endParaRPr lang="en-US" altLang="zh-CN" dirty="0"/>
          </a:p>
          <a:p>
            <a:r>
              <a:rPr lang="en-US" altLang="zh-CN" dirty="0"/>
              <a:t>SCL-Segment Complete LSN</a:t>
            </a:r>
          </a:p>
          <a:p>
            <a:r>
              <a:rPr lang="en-US" altLang="zh-CN" dirty="0"/>
              <a:t>Aurora</a:t>
            </a:r>
            <a:r>
              <a:rPr lang="zh-CN" altLang="en-US" dirty="0"/>
              <a:t>不需要在缓存区块被换出的时候刷盘，在置换出来之后直接丢弃不刷盘，需要保证缓存区中的一直是最新的版本</a:t>
            </a:r>
            <a:r>
              <a:rPr lang="en-US" altLang="zh-CN" dirty="0"/>
              <a:t>-</a:t>
            </a:r>
            <a:r>
              <a:rPr lang="zh-CN" altLang="en-US" dirty="0"/>
              <a:t>缓存中的</a:t>
            </a:r>
            <a:r>
              <a:rPr lang="en-US" altLang="zh-CN" dirty="0" err="1"/>
              <a:t>lsn</a:t>
            </a:r>
            <a:r>
              <a:rPr lang="zh-CN" altLang="en-US" dirty="0"/>
              <a:t>大于</a:t>
            </a:r>
            <a:r>
              <a:rPr lang="en-US" altLang="zh-CN" dirty="0" err="1"/>
              <a:t>vdl</a:t>
            </a:r>
            <a:r>
              <a:rPr lang="zh-CN" altLang="en-US" dirty="0"/>
              <a:t>则被换出</a:t>
            </a:r>
            <a:endParaRPr lang="en-US" altLang="zh-CN" dirty="0"/>
          </a:p>
          <a:p>
            <a:r>
              <a:rPr lang="zh-CN" altLang="en-US" dirty="0"/>
              <a:t>同一个</a:t>
            </a:r>
            <a:r>
              <a:rPr lang="en-US" altLang="zh-CN" dirty="0"/>
              <a:t>PG</a:t>
            </a:r>
            <a:r>
              <a:rPr lang="zh-CN" altLang="en-US" dirty="0"/>
              <a:t>内的不同</a:t>
            </a:r>
            <a:r>
              <a:rPr lang="en-US" altLang="zh-CN" dirty="0"/>
              <a:t>segment</a:t>
            </a:r>
            <a:r>
              <a:rPr lang="zh-CN" altLang="en-US" dirty="0"/>
              <a:t>之间，跨</a:t>
            </a:r>
            <a:r>
              <a:rPr lang="en-US" altLang="zh-CN" dirty="0"/>
              <a:t>segment</a:t>
            </a:r>
            <a:r>
              <a:rPr lang="zh-CN" altLang="en-US" dirty="0"/>
              <a:t>的</a:t>
            </a:r>
            <a:r>
              <a:rPr lang="en-US" altLang="zh-CN" dirty="0"/>
              <a:t>log</a:t>
            </a:r>
            <a:r>
              <a:rPr lang="zh-CN" altLang="en-US" dirty="0"/>
              <a:t>，前后</a:t>
            </a:r>
            <a:r>
              <a:rPr lang="en-US" altLang="zh-CN" dirty="0"/>
              <a:t>log</a:t>
            </a:r>
            <a:r>
              <a:rPr lang="zh-CN" altLang="en-US" dirty="0"/>
              <a:t>之间存在前向链接，</a:t>
            </a:r>
            <a:r>
              <a:rPr lang="en-US" altLang="zh-CN" dirty="0"/>
              <a:t>SCL</a:t>
            </a:r>
            <a:r>
              <a:rPr lang="zh-CN" altLang="en-US" dirty="0"/>
              <a:t>用于补齐</a:t>
            </a:r>
            <a:endParaRPr lang="en-US" altLang="zh-CN" dirty="0"/>
          </a:p>
          <a:p>
            <a:r>
              <a:rPr lang="zh-CN" altLang="en-US" dirty="0"/>
              <a:t>事务的执行是异步的，回包有独立的线程慢慢执行</a:t>
            </a:r>
            <a:endParaRPr lang="en-US" altLang="zh-CN" dirty="0"/>
          </a:p>
          <a:p>
            <a:r>
              <a:rPr lang="zh-CN" altLang="en-US" dirty="0"/>
              <a:t>先从上一个检查点通过</a:t>
            </a:r>
            <a:r>
              <a:rPr lang="en-US" altLang="zh-CN" dirty="0"/>
              <a:t>redo</a:t>
            </a:r>
            <a:r>
              <a:rPr lang="zh-CN" altLang="en-US" dirty="0"/>
              <a:t>恢复数据页，然后通过</a:t>
            </a:r>
            <a:r>
              <a:rPr lang="en-US" altLang="zh-CN" dirty="0"/>
              <a:t>undo</a:t>
            </a:r>
            <a:r>
              <a:rPr lang="zh-CN" altLang="en-US" dirty="0"/>
              <a:t>撤销操作回滚未提交的事务，检查点频率和故障恢复时间之间存在权衡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A270979-D981-4C82-90BD-35270A19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2697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124A59-04CF-4294-97BB-286A6F845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doublewrite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D4DB69-5964-45DA-9E87-6FF2CC558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数据库的</a:t>
            </a:r>
            <a:r>
              <a:rPr lang="en-US" altLang="zh-CN" dirty="0"/>
              <a:t>IO</a:t>
            </a:r>
            <a:r>
              <a:rPr lang="zh-CN" altLang="en-US" dirty="0"/>
              <a:t>最小单位</a:t>
            </a:r>
            <a:r>
              <a:rPr lang="en-US" altLang="zh-CN" dirty="0"/>
              <a:t>16K(</a:t>
            </a:r>
            <a:r>
              <a:rPr lang="en-US" altLang="zh-CN" dirty="0" err="1"/>
              <a:t>mysql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文件系统的</a:t>
            </a:r>
            <a:r>
              <a:rPr lang="en-US" altLang="zh-CN" dirty="0"/>
              <a:t>IO</a:t>
            </a:r>
            <a:r>
              <a:rPr lang="zh-CN" altLang="en-US" dirty="0"/>
              <a:t>最小单位</a:t>
            </a:r>
            <a:r>
              <a:rPr lang="en-US" altLang="zh-CN" dirty="0"/>
              <a:t>4K</a:t>
            </a:r>
          </a:p>
          <a:p>
            <a:r>
              <a:rPr lang="zh-CN" altLang="en-US" dirty="0"/>
              <a:t>磁盘块的</a:t>
            </a:r>
            <a:r>
              <a:rPr lang="en-US" altLang="zh-CN" dirty="0"/>
              <a:t>IO</a:t>
            </a:r>
            <a:r>
              <a:rPr lang="zh-CN" altLang="en-US" dirty="0"/>
              <a:t>最小单位</a:t>
            </a:r>
            <a:r>
              <a:rPr lang="en-US" altLang="zh-CN" dirty="0"/>
              <a:t>512</a:t>
            </a:r>
            <a:r>
              <a:rPr lang="zh-CN" altLang="en-US" dirty="0"/>
              <a:t>字节</a:t>
            </a:r>
            <a:endParaRPr lang="en-US" altLang="zh-CN" dirty="0"/>
          </a:p>
          <a:p>
            <a:r>
              <a:rPr lang="zh-CN" altLang="en-US" dirty="0"/>
              <a:t>通过系统把数据块写入磁盘</a:t>
            </a:r>
            <a:endParaRPr lang="en-US" altLang="zh-CN" dirty="0"/>
          </a:p>
          <a:p>
            <a:r>
              <a:rPr lang="en-US" altLang="zh-CN" dirty="0" err="1"/>
              <a:t>Innodb</a:t>
            </a:r>
            <a:r>
              <a:rPr lang="en-US" altLang="zh-CN" dirty="0"/>
              <a:t> buffer pool</a:t>
            </a:r>
            <a:r>
              <a:rPr lang="zh-CN" altLang="en-US" dirty="0"/>
              <a:t>数据页先到文件系统层面再到磁盘块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个</a:t>
            </a:r>
            <a:r>
              <a:rPr lang="en-US" altLang="zh-CN" dirty="0"/>
              <a:t>buffer pool</a:t>
            </a:r>
            <a:r>
              <a:rPr lang="zh-CN" altLang="en-US" dirty="0"/>
              <a:t>单位</a:t>
            </a:r>
            <a:r>
              <a:rPr lang="en-US" altLang="zh-CN" dirty="0"/>
              <a:t>(</a:t>
            </a:r>
            <a:r>
              <a:rPr lang="zh-CN" altLang="en-US" dirty="0"/>
              <a:t>脏页</a:t>
            </a:r>
            <a:r>
              <a:rPr lang="en-US" altLang="zh-CN" dirty="0"/>
              <a:t>)</a:t>
            </a:r>
            <a:r>
              <a:rPr lang="zh-CN" altLang="en-US" dirty="0"/>
              <a:t>写入</a:t>
            </a:r>
            <a:r>
              <a:rPr lang="en-US" altLang="zh-CN" dirty="0"/>
              <a:t>4</a:t>
            </a:r>
            <a:r>
              <a:rPr lang="zh-CN" altLang="en-US" dirty="0"/>
              <a:t>个文件系统单位，掉电导致只发生</a:t>
            </a:r>
            <a:r>
              <a:rPr lang="en-US" altLang="zh-CN" dirty="0"/>
              <a:t>2/4</a:t>
            </a:r>
            <a:r>
              <a:rPr lang="zh-CN" altLang="en-US" dirty="0"/>
              <a:t>次，出现不完整数据页，磁盘数据库这个页就是不完整的，是损坏的</a:t>
            </a:r>
            <a:endParaRPr lang="en-US" altLang="zh-CN" dirty="0"/>
          </a:p>
          <a:p>
            <a:r>
              <a:rPr lang="en-US" altLang="zh-CN" dirty="0"/>
              <a:t>Redo</a:t>
            </a:r>
            <a:r>
              <a:rPr lang="zh-CN" altLang="en-US" dirty="0"/>
              <a:t>记录的是对物理页的操作序列，页已坏</a:t>
            </a:r>
            <a:r>
              <a:rPr lang="en-US" altLang="zh-CN" dirty="0"/>
              <a:t>redo</a:t>
            </a:r>
            <a:r>
              <a:rPr lang="zh-CN" altLang="en-US" dirty="0"/>
              <a:t>无意义，不能修复数据块，所以在写之前要一个页的数据副本，用于损坏时恢复，用到</a:t>
            </a:r>
            <a:r>
              <a:rPr lang="en-US" altLang="zh-CN" dirty="0" err="1"/>
              <a:t>doublewrite</a:t>
            </a:r>
            <a:endParaRPr lang="en-US" altLang="zh-CN" dirty="0"/>
          </a:p>
          <a:p>
            <a:r>
              <a:rPr lang="en-US" altLang="zh-CN" dirty="0" err="1"/>
              <a:t>Doublewrite</a:t>
            </a:r>
            <a:r>
              <a:rPr lang="zh-CN" altLang="en-US" dirty="0"/>
              <a:t>是先将</a:t>
            </a:r>
            <a:r>
              <a:rPr lang="en-US" altLang="zh-CN" dirty="0"/>
              <a:t>Page</a:t>
            </a:r>
            <a:r>
              <a:rPr lang="zh-CN" altLang="en-US" dirty="0"/>
              <a:t>内容写入到磁盘其他地方，再覆盖磁盘上原数据</a:t>
            </a:r>
            <a:endParaRPr lang="en-US" altLang="zh-CN" dirty="0"/>
          </a:p>
          <a:p>
            <a:r>
              <a:rPr lang="zh-CN" altLang="en-US" dirty="0"/>
              <a:t>两部分：内存中的</a:t>
            </a:r>
            <a:r>
              <a:rPr lang="en-US" altLang="zh-CN" dirty="0" err="1"/>
              <a:t>doublewrite</a:t>
            </a:r>
            <a:r>
              <a:rPr lang="en-US" altLang="zh-CN" dirty="0"/>
              <a:t> buffer</a:t>
            </a:r>
            <a:r>
              <a:rPr lang="zh-CN" altLang="en-US" dirty="0"/>
              <a:t>、磁盘中的共享表空间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1E839AD-C253-427A-A818-D804ABC23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03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F3EB4F-A236-48B3-A19B-1ED39C1E1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4DB80B-D463-4CEE-8636-011886420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BF84C1-9D3F-4B71-83E1-A45A0A9D0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29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8DDF53F-B542-4088-901B-A0BDD4E4A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199" y="543334"/>
            <a:ext cx="8882191" cy="572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620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30285A-989F-4976-9F45-334E31748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Aurora System Architecture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A86510-BDBB-4B1A-B14C-E6509A7AC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 Burden of Amplified Writes</a:t>
            </a:r>
          </a:p>
          <a:p>
            <a:r>
              <a:rPr lang="en-US" altLang="zh-CN" dirty="0"/>
              <a:t>Latency</a:t>
            </a:r>
            <a:r>
              <a:rPr lang="zh-CN" altLang="en-US" dirty="0"/>
              <a:t>： </a:t>
            </a:r>
            <a:r>
              <a:rPr lang="en-US" altLang="zh-CN" dirty="0"/>
              <a:t>Steps 1, 3 and 4 are sequential </a:t>
            </a:r>
          </a:p>
          <a:p>
            <a:r>
              <a:rPr lang="en-US" altLang="zh-CN" dirty="0"/>
              <a:t>Offloading Redo Processing to Storage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FDF666-F72A-4015-8685-526FE2FF8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268A885-18E5-4184-BF08-AE76B7BC4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412" y="2782663"/>
            <a:ext cx="4702878" cy="357369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710E7B1-203A-438F-B7C3-C735FD2CC4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0287" y="1132681"/>
            <a:ext cx="5636510" cy="513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458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E8D26B-4AD0-4F0B-855E-DD1C61F80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WAL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7DC46-E956-43F8-AA62-0D5B7ADE9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Write-ahead-log</a:t>
            </a:r>
            <a:r>
              <a:rPr lang="zh-CN" altLang="en-US" dirty="0"/>
              <a:t>：在内存中提交事务后，先写</a:t>
            </a:r>
            <a:r>
              <a:rPr lang="en-US" altLang="zh-CN" dirty="0"/>
              <a:t>log</a:t>
            </a:r>
            <a:r>
              <a:rPr lang="zh-CN" altLang="en-US" dirty="0"/>
              <a:t>，再将数据刷盘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0FFDE81-DE14-4D27-B2CC-443668C93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457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000" dirty="0">
                <a:ea typeface="Arial" charset="0"/>
                <a:cs typeface="Times New Roman" panose="02020603050405020304" pitchFamily="18" charset="0"/>
              </a:rPr>
              <a:t>The Log is the Database</a:t>
            </a:r>
            <a:endParaRPr kumimoji="1" lang="zh-TW" altLang="en-US" sz="3000" dirty="0">
              <a:ea typeface="Arial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228600" lvl="1">
              <a:spcBef>
                <a:spcPts val="1000"/>
              </a:spcBef>
            </a:pPr>
            <a:endParaRPr kumimoji="1" lang="zh-TW" altLang="en-US" sz="1700" dirty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TW" dirty="0"/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990600" y="18430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TW" sz="1400" b="1" dirty="0">
              <a:latin typeface="Arial" charset="0"/>
              <a:ea typeface="Arial" charset="0"/>
              <a:cs typeface="Arial" charset="0"/>
            </a:endParaRPr>
          </a:p>
          <a:p>
            <a:pPr marL="228600" lvl="1">
              <a:spcBef>
                <a:spcPts val="1000"/>
              </a:spcBef>
            </a:pPr>
            <a:endParaRPr kumimoji="1" lang="zh-TW" altLang="en-US" sz="1700" dirty="0">
              <a:latin typeface="Arial" charset="0"/>
              <a:ea typeface="Arial" charset="0"/>
              <a:cs typeface="Arial" charset="0"/>
            </a:endParaRPr>
          </a:p>
          <a:p>
            <a:endParaRPr kumimoji="1" lang="en-US" altLang="zh-TW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821" y="3376896"/>
            <a:ext cx="4101279" cy="3229450"/>
          </a:xfrm>
          <a:prstGeom prst="rect">
            <a:avLst/>
          </a:prstGeom>
        </p:spPr>
      </p:pic>
      <p:sp>
        <p:nvSpPr>
          <p:cNvPr id="8" name="內容版面配置區 2"/>
          <p:cNvSpPr txBox="1">
            <a:spLocks/>
          </p:cNvSpPr>
          <p:nvPr/>
        </p:nvSpPr>
        <p:spPr>
          <a:xfrm>
            <a:off x="838200" y="1388163"/>
            <a:ext cx="10515600" cy="5080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dirty="0">
                <a:latin typeface="Times New Roman" panose="02020603050405020304" pitchFamily="18" charset="0"/>
                <a:ea typeface="Arial" charset="0"/>
                <a:cs typeface="Times New Roman" panose="02020603050405020304" pitchFamily="18" charset="0"/>
              </a:rPr>
              <a:t>Redo log of traditional database</a:t>
            </a:r>
          </a:p>
          <a:p>
            <a:pPr lvl="1"/>
            <a:r>
              <a:rPr kumimoji="1" lang="en-US" altLang="zh-TW" sz="2000" dirty="0">
                <a:latin typeface="Times New Roman" panose="02020603050405020304" pitchFamily="18" charset="0"/>
                <a:ea typeface="Arial" charset="0"/>
                <a:cs typeface="Times New Roman" panose="02020603050405020304" pitchFamily="18" charset="0"/>
              </a:rPr>
              <a:t>The log to transform in-memory before-image of page to after-image</a:t>
            </a:r>
          </a:p>
          <a:p>
            <a:pPr lvl="1"/>
            <a:r>
              <a:rPr kumimoji="1" lang="en-US" altLang="zh-TW" sz="2000" dirty="0">
                <a:latin typeface="Times New Roman" panose="02020603050405020304" pitchFamily="18" charset="0"/>
                <a:ea typeface="Arial" charset="0"/>
                <a:cs typeface="Times New Roman" panose="02020603050405020304" pitchFamily="18" charset="0"/>
              </a:rPr>
              <a:t>Log applicator applies redo log when write operation is performed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ea typeface="Arial" charset="0"/>
                <a:cs typeface="Times New Roman" panose="02020603050405020304" pitchFamily="18" charset="0"/>
              </a:rPr>
              <a:t>Redo log is the only data type to write</a:t>
            </a:r>
          </a:p>
          <a:p>
            <a:pPr lvl="1"/>
            <a:r>
              <a:rPr kumimoji="1" lang="en-US" altLang="zh-TW" sz="2000" dirty="0">
                <a:latin typeface="Times New Roman" panose="02020603050405020304" pitchFamily="18" charset="0"/>
                <a:ea typeface="Arial" charset="0"/>
                <a:cs typeface="Times New Roman" panose="02020603050405020304" pitchFamily="18" charset="0"/>
              </a:rPr>
              <a:t>Only propagate redo log: </a:t>
            </a:r>
            <a:r>
              <a:rPr kumimoji="1" lang="en-US" altLang="zh-TW" sz="2000" b="1" dirty="0">
                <a:latin typeface="Times New Roman" panose="02020603050405020304" pitchFamily="18" charset="0"/>
                <a:ea typeface="Arial" charset="0"/>
                <a:cs typeface="Times New Roman" panose="02020603050405020304" pitchFamily="18" charset="0"/>
              </a:rPr>
              <a:t>lower network I/O</a:t>
            </a:r>
          </a:p>
          <a:p>
            <a:pPr lvl="1"/>
            <a:r>
              <a:rPr kumimoji="1" lang="en-US" altLang="zh-TW" sz="2000" dirty="0">
                <a:latin typeface="Times New Roman" panose="02020603050405020304" pitchFamily="18" charset="0"/>
                <a:ea typeface="Arial" charset="0"/>
                <a:cs typeface="Times New Roman" panose="02020603050405020304" pitchFamily="18" charset="0"/>
              </a:rPr>
              <a:t>Log applicator is pushed to storage tier</a:t>
            </a:r>
          </a:p>
          <a:p>
            <a:pPr lvl="1"/>
            <a:endParaRPr kumimoji="1" lang="en-US" altLang="zh-TW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115" y="169486"/>
            <a:ext cx="2917585" cy="2995043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09EED-07FD-D648-844B-5207F88304D7}" type="slidenum">
              <a:rPr kumimoji="1" lang="zh-TW" altLang="en-US" smtClean="0"/>
              <a:t>4</a:t>
            </a:fld>
            <a:endParaRPr kumimoji="1" lang="zh-TW" altLang="en-US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4630606"/>
            <a:ext cx="5600700" cy="1587500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3036603" y="6052348"/>
            <a:ext cx="106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rgbClr val="FF0000"/>
                </a:solidFill>
              </a:rPr>
              <a:t>35x more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4449219" y="6052348"/>
            <a:ext cx="1167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rgbClr val="FF0000"/>
                </a:solidFill>
              </a:rPr>
              <a:t>7.7x fewer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510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4AD282-5E26-4C81-86B1-D02A0E284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Quorum model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43D25F-8AB5-496E-813F-8DBC643D8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Quorum: </a:t>
            </a:r>
          </a:p>
          <a:p>
            <a:pPr lvl="1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Vr+Vw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&gt;N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Vw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&gt;1/2N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AZ, 6 replicas,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Vr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=3,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Vw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=4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database system not?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4/6, not 2/3 ?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FC1B73-0870-4AB3-A3EA-02F060256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631DCE4-0149-4A88-973A-31608DD28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281" y="1432874"/>
            <a:ext cx="6233816" cy="427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81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8490B0-F1AE-4001-8E29-D96EB683E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4/6, not 2/3?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6F0E92-5602-4F30-996C-23B9937AB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MTTF&gt;MTTR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Segmented storage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PG(Protected Groups) 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769A34-7C89-4A9B-8B1D-59731DB35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EC254A6-4EA5-4907-B353-8C2278206A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17" t="2134" r="9424" b="5507"/>
          <a:stretch/>
        </p:blipFill>
        <p:spPr>
          <a:xfrm>
            <a:off x="6754746" y="0"/>
            <a:ext cx="4267200" cy="4235459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C8472B43-5748-4EBA-963E-C135CC6A7F73}"/>
              </a:ext>
            </a:extLst>
          </p:cNvPr>
          <p:cNvCxnSpPr/>
          <p:nvPr/>
        </p:nvCxnSpPr>
        <p:spPr>
          <a:xfrm>
            <a:off x="891538" y="3686508"/>
            <a:ext cx="4267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FDEB298-F264-4185-89C5-CE513F0F5173}"/>
              </a:ext>
            </a:extLst>
          </p:cNvPr>
          <p:cNvCxnSpPr/>
          <p:nvPr/>
        </p:nvCxnSpPr>
        <p:spPr>
          <a:xfrm>
            <a:off x="1516378" y="3579828"/>
            <a:ext cx="0" cy="304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5F035DA-97EB-44AE-971B-DBF21CB6B2E1}"/>
              </a:ext>
            </a:extLst>
          </p:cNvPr>
          <p:cNvCxnSpPr/>
          <p:nvPr/>
        </p:nvCxnSpPr>
        <p:spPr>
          <a:xfrm>
            <a:off x="3893818" y="3534108"/>
            <a:ext cx="0" cy="304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闪电形 12">
            <a:extLst>
              <a:ext uri="{FF2B5EF4-FFF2-40B4-BE49-F238E27FC236}">
                <a16:creationId xmlns:a16="http://schemas.microsoft.com/office/drawing/2014/main" id="{C06242FB-4D0D-41A3-979B-4613A252ACFD}"/>
              </a:ext>
            </a:extLst>
          </p:cNvPr>
          <p:cNvSpPr/>
          <p:nvPr/>
        </p:nvSpPr>
        <p:spPr>
          <a:xfrm>
            <a:off x="1327975" y="3760964"/>
            <a:ext cx="350519" cy="426719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闪电形 13">
            <a:extLst>
              <a:ext uri="{FF2B5EF4-FFF2-40B4-BE49-F238E27FC236}">
                <a16:creationId xmlns:a16="http://schemas.microsoft.com/office/drawing/2014/main" id="{0F312374-9586-44A4-B398-2ADC260B5AA7}"/>
              </a:ext>
            </a:extLst>
          </p:cNvPr>
          <p:cNvSpPr/>
          <p:nvPr/>
        </p:nvSpPr>
        <p:spPr>
          <a:xfrm>
            <a:off x="3718558" y="3732228"/>
            <a:ext cx="350519" cy="426719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D746D202-6BDF-49A2-9DA4-DD1D9402F0FF}"/>
              </a:ext>
            </a:extLst>
          </p:cNvPr>
          <p:cNvCxnSpPr/>
          <p:nvPr/>
        </p:nvCxnSpPr>
        <p:spPr>
          <a:xfrm>
            <a:off x="2476498" y="3534108"/>
            <a:ext cx="0" cy="304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左大括号 18">
            <a:extLst>
              <a:ext uri="{FF2B5EF4-FFF2-40B4-BE49-F238E27FC236}">
                <a16:creationId xmlns:a16="http://schemas.microsoft.com/office/drawing/2014/main" id="{FE0AADAF-C416-422A-909C-CEE6561E597A}"/>
              </a:ext>
            </a:extLst>
          </p:cNvPr>
          <p:cNvSpPr/>
          <p:nvPr/>
        </p:nvSpPr>
        <p:spPr>
          <a:xfrm rot="5400000">
            <a:off x="2464281" y="2238046"/>
            <a:ext cx="454965" cy="20764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3989D52-9E56-46F8-840A-0CFAB18AAC1F}"/>
              </a:ext>
            </a:extLst>
          </p:cNvPr>
          <p:cNvSpPr txBox="1"/>
          <p:nvPr/>
        </p:nvSpPr>
        <p:spPr>
          <a:xfrm>
            <a:off x="2323713" y="2787920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MTTF</a:t>
            </a:r>
            <a:endParaRPr lang="zh-CN" altLang="en-US" dirty="0"/>
          </a:p>
        </p:txBody>
      </p:sp>
      <p:sp>
        <p:nvSpPr>
          <p:cNvPr id="21" name="左大括号 20">
            <a:extLst>
              <a:ext uri="{FF2B5EF4-FFF2-40B4-BE49-F238E27FC236}">
                <a16:creationId xmlns:a16="http://schemas.microsoft.com/office/drawing/2014/main" id="{1AE40894-059C-45FB-A59A-13FF4F502AA9}"/>
              </a:ext>
            </a:extLst>
          </p:cNvPr>
          <p:cNvSpPr/>
          <p:nvPr/>
        </p:nvSpPr>
        <p:spPr>
          <a:xfrm rot="16200000">
            <a:off x="1847013" y="3452792"/>
            <a:ext cx="258951" cy="84362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1BFC94E-17DB-42DB-9705-4B0662679308}"/>
              </a:ext>
            </a:extLst>
          </p:cNvPr>
          <p:cNvSpPr txBox="1"/>
          <p:nvPr/>
        </p:nvSpPr>
        <p:spPr>
          <a:xfrm>
            <a:off x="1607258" y="3970341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MTTR</a:t>
            </a:r>
            <a:endParaRPr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498FE10F-2466-4DFC-B7FD-021E1927D0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5138" y="4187683"/>
            <a:ext cx="8229600" cy="233823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2842F33-D16B-470D-87E2-102A63ACBA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02"/>
          <a:stretch/>
        </p:blipFill>
        <p:spPr>
          <a:xfrm>
            <a:off x="459491" y="4362783"/>
            <a:ext cx="2600321" cy="216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61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FBE6ED-09E6-43DE-A8C0-05A21BA87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Log write in Aurora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F4FA50-B62F-4FE2-B81B-54DDC6389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cs typeface="Times New Roman" panose="02020603050405020304" pitchFamily="18" charset="0"/>
              </a:rPr>
              <a:t>Functionality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altLang="zh-TW" sz="2400" dirty="0">
                <a:cs typeface="Times New Roman" panose="02020603050405020304" pitchFamily="18" charset="0"/>
              </a:rPr>
              <a:t>(1) Receive log record &amp; add to an </a:t>
            </a:r>
            <a:r>
              <a:rPr lang="en-US" altLang="zh-CN" sz="2400" dirty="0">
                <a:cs typeface="Times New Roman" panose="02020603050405020304" pitchFamily="18" charset="0"/>
              </a:rPr>
              <a:t>update</a:t>
            </a:r>
            <a:r>
              <a:rPr lang="en-US" altLang="zh-TW" sz="2400" dirty="0">
                <a:cs typeface="Times New Roman" panose="02020603050405020304" pitchFamily="18" charset="0"/>
              </a:rPr>
              <a:t> queue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altLang="zh-TW" sz="2400" dirty="0">
                <a:cs typeface="Times New Roman" panose="02020603050405020304" pitchFamily="18" charset="0"/>
              </a:rPr>
              <a:t>(2) Persist record on disk and acknowledgement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altLang="zh-TW" sz="2400" dirty="0">
                <a:cs typeface="Times New Roman" panose="02020603050405020304" pitchFamily="18" charset="0"/>
              </a:rPr>
              <a:t>(3) Sorts and groups records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altLang="zh-TW" sz="2400" dirty="0">
                <a:cs typeface="Times New Roman" panose="02020603050405020304" pitchFamily="18" charset="0"/>
              </a:rPr>
              <a:t>(4) Gossip with peers to fill </a:t>
            </a:r>
            <a:r>
              <a:rPr lang="en-US" altLang="zh-CN" sz="2400" dirty="0">
                <a:cs typeface="Times New Roman" panose="02020603050405020304" pitchFamily="18" charset="0"/>
              </a:rPr>
              <a:t>missing </a:t>
            </a:r>
            <a:r>
              <a:rPr lang="en-US" altLang="zh-TW" sz="2400" dirty="0">
                <a:cs typeface="Times New Roman" panose="02020603050405020304" pitchFamily="18" charset="0"/>
              </a:rPr>
              <a:t>gaps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altLang="zh-TW" sz="2400" dirty="0">
                <a:cs typeface="Times New Roman" panose="02020603050405020304" pitchFamily="18" charset="0"/>
              </a:rPr>
              <a:t>(5) Apply logs into new data pages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altLang="zh-TW" sz="2400" dirty="0">
                <a:cs typeface="Times New Roman" panose="02020603050405020304" pitchFamily="18" charset="0"/>
              </a:rPr>
              <a:t>(6) Periodically backup log and pages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altLang="zh-TW" sz="2400" dirty="0">
                <a:cs typeface="Times New Roman" panose="02020603050405020304" pitchFamily="18" charset="0"/>
              </a:rPr>
              <a:t>(7)(8) Examine and garbage collect old pages</a:t>
            </a:r>
          </a:p>
          <a:p>
            <a:pPr marL="228594" lvl="1">
              <a:spcBef>
                <a:spcPts val="1000"/>
              </a:spcBef>
            </a:pPr>
            <a:endParaRPr lang="en-US" altLang="zh-TW" sz="2400" dirty="0">
              <a:cs typeface="Times New Roman" panose="02020603050405020304" pitchFamily="18" charset="0"/>
            </a:endParaRPr>
          </a:p>
          <a:p>
            <a:r>
              <a:rPr lang="en-US" altLang="zh-TW" dirty="0">
                <a:cs typeface="Times New Roman" panose="02020603050405020304" pitchFamily="18" charset="0"/>
              </a:rPr>
              <a:t>Highly asynchronous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0E7DC87-2EE1-401D-B161-A5BCB5CC3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10083C1-6EDA-4248-AB27-9ACD34DBE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776" y="1882778"/>
            <a:ext cx="4825696" cy="354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691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FB1757-BD8D-4ECB-B140-833911773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Making writes efficient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A77594-A4B5-495B-ADD0-B1867E261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Cross-network writes: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redo log from instance to storage node,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data blocks </a:t>
            </a:r>
          </a:p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Asynchronous+log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chain(Segment chain,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chain,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log chain)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Consistency and Commits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VCL&gt;SCN, Asynchronous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19043E-546E-465A-BDD1-6AD6B4B04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2B0903-8120-4545-8E71-A1CEEC098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85099"/>
            <a:ext cx="4396904" cy="341981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7F1106D-B7E6-41A4-B1F0-EC335B081B7B}"/>
              </a:ext>
            </a:extLst>
          </p:cNvPr>
          <p:cNvSpPr txBox="1"/>
          <p:nvPr/>
        </p:nvSpPr>
        <p:spPr>
          <a:xfrm>
            <a:off x="7212479" y="2228671"/>
            <a:ext cx="40607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SCL-Segment Complete LSN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PGCL-Protected Groups Complete LSN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VCL-Volume Complete LSN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SCN-System Commit LSN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73B7F3B-CBCA-4D48-B1B3-0C88A59A6606}"/>
              </a:ext>
            </a:extLst>
          </p:cNvPr>
          <p:cNvSpPr txBox="1"/>
          <p:nvPr/>
        </p:nvSpPr>
        <p:spPr>
          <a:xfrm>
            <a:off x="3912225" y="4161443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PGCL1=103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FCB5A61-A912-45B2-97E8-8451C57F1FA0}"/>
              </a:ext>
            </a:extLst>
          </p:cNvPr>
          <p:cNvSpPr txBox="1"/>
          <p:nvPr/>
        </p:nvSpPr>
        <p:spPr>
          <a:xfrm>
            <a:off x="3912225" y="5446919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PGCL2=104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ACBC856-EAF5-49B3-A56C-6AEBD88ED7F6}"/>
              </a:ext>
            </a:extLst>
          </p:cNvPr>
          <p:cNvSpPr txBox="1"/>
          <p:nvPr/>
        </p:nvSpPr>
        <p:spPr>
          <a:xfrm>
            <a:off x="4923417" y="4637378"/>
            <a:ext cx="14460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Database’s VCL=104</a:t>
            </a:r>
            <a:endParaRPr lang="zh-CN" altLang="en-US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61196533-6C95-4DC9-8EC6-71CAEEADF422}"/>
              </a:ext>
            </a:extLst>
          </p:cNvPr>
          <p:cNvCxnSpPr>
            <a:cxnSpLocks/>
          </p:cNvCxnSpPr>
          <p:nvPr/>
        </p:nvCxnSpPr>
        <p:spPr>
          <a:xfrm>
            <a:off x="4565322" y="4478468"/>
            <a:ext cx="440286" cy="4127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A7D62EE-C740-49B7-AC38-11CAD532AEB6}"/>
              </a:ext>
            </a:extLst>
          </p:cNvPr>
          <p:cNvCxnSpPr>
            <a:cxnSpLocks/>
          </p:cNvCxnSpPr>
          <p:nvPr/>
        </p:nvCxnSpPr>
        <p:spPr>
          <a:xfrm flipV="1">
            <a:off x="4541925" y="4897657"/>
            <a:ext cx="463683" cy="589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3FF68CD6-3D8B-4EB4-AD41-E2DB527413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90" r="11112"/>
          <a:stretch/>
        </p:blipFill>
        <p:spPr>
          <a:xfrm>
            <a:off x="6369506" y="3505802"/>
            <a:ext cx="5152712" cy="290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461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1B981C-7D24-4F7A-9A63-A6430EB79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D7D224-F73C-4F12-BEC8-EE6438C0A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0F7D7E2-D0C7-4DDF-AA65-94D390E4C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C6F1-E3E1-4101-8361-4E4FE5C350CF}" type="slidenum">
              <a:rPr lang="zh-CN" altLang="en-US" smtClean="0"/>
              <a:t>9</a:t>
            </a:fld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7F57630-8C04-4C51-AB3D-58EEF3015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055" y="53716"/>
            <a:ext cx="6739890" cy="6804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5647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8311</TotalTime>
  <Words>5616</Words>
  <Application>Microsoft Office PowerPoint</Application>
  <PresentationFormat>宽屏</PresentationFormat>
  <Paragraphs>320</Paragraphs>
  <Slides>30</Slides>
  <Notes>18</Notes>
  <HiddenSlides>6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2" baseType="lpstr">
      <vt:lpstr>-apple-system</vt:lpstr>
      <vt:lpstr>PingFang SC</vt:lpstr>
      <vt:lpstr>等线</vt:lpstr>
      <vt:lpstr>等线 Light</vt:lpstr>
      <vt:lpstr>微软雅黑</vt:lpstr>
      <vt:lpstr>Arial</vt:lpstr>
      <vt:lpstr>Arial Black</vt:lpstr>
      <vt:lpstr>Helvetica</vt:lpstr>
      <vt:lpstr>Lato</vt:lpstr>
      <vt:lpstr>tahoma</vt:lpstr>
      <vt:lpstr>Times New Roman</vt:lpstr>
      <vt:lpstr>Office 主题​​</vt:lpstr>
      <vt:lpstr>PowerPoint 演示文稿</vt:lpstr>
      <vt:lpstr>Before Aurora</vt:lpstr>
      <vt:lpstr>Aurora System Architecture</vt:lpstr>
      <vt:lpstr>The Log is the Database</vt:lpstr>
      <vt:lpstr>Quorum model</vt:lpstr>
      <vt:lpstr>Why 4/6, not 2/3?</vt:lpstr>
      <vt:lpstr>Log write in Aurora</vt:lpstr>
      <vt:lpstr>Making writes efficient</vt:lpstr>
      <vt:lpstr>PowerPoint 演示文稿</vt:lpstr>
      <vt:lpstr>Making reads efficient</vt:lpstr>
      <vt:lpstr>Making reads efficient</vt:lpstr>
      <vt:lpstr>Making reads efficient</vt:lpstr>
      <vt:lpstr>Crash Recovery in Aurora</vt:lpstr>
      <vt:lpstr>Failures and quorum membership</vt:lpstr>
      <vt:lpstr>Failures and quorum membership</vt:lpstr>
      <vt:lpstr>Conclusion</vt:lpstr>
      <vt:lpstr>Lock Manager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Quorum模型</vt:lpstr>
      <vt:lpstr>为什么是4/6而不是2/3</vt:lpstr>
      <vt:lpstr>PowerPoint 演示文稿</vt:lpstr>
      <vt:lpstr>相关概念</vt:lpstr>
      <vt:lpstr>doublewrite</vt:lpstr>
      <vt:lpstr>PowerPoint 演示文稿</vt:lpstr>
      <vt:lpstr>WAL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俞 融</dc:creator>
  <cp:lastModifiedBy>俞 融</cp:lastModifiedBy>
  <cp:revision>89</cp:revision>
  <dcterms:created xsi:type="dcterms:W3CDTF">2022-01-11T07:47:14Z</dcterms:created>
  <dcterms:modified xsi:type="dcterms:W3CDTF">2022-01-20T04:46:13Z</dcterms:modified>
</cp:coreProperties>
</file>

<file path=docProps/thumbnail.jpeg>
</file>